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71" autoAdjust="0"/>
    <p:restoredTop sz="96327" autoAdjust="0"/>
  </p:normalViewPr>
  <p:slideViewPr>
    <p:cSldViewPr>
      <p:cViewPr varScale="1">
        <p:scale>
          <a:sx n="119" d="100"/>
          <a:sy n="119" d="100"/>
        </p:scale>
        <p:origin x="14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/>
      <dgm:spPr/>
      <dgm:t>
        <a:bodyPr/>
        <a:lstStyle/>
        <a:p>
          <a:pPr algn="ctr"/>
          <a:r>
            <a:rPr lang="es-ES" dirty="0"/>
            <a:t> 326 Recibidas en el segundo trimestre del 2024 </a:t>
          </a:r>
          <a:endParaRPr lang="es-CO" dirty="0"/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DF771C8A-66EE-4504-92C0-EC4CE8FF8ECA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Quejas</a:t>
          </a:r>
        </a:p>
        <a:p>
          <a:pPr algn="ctr"/>
          <a:endParaRPr lang="es-CO" b="0" dirty="0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8CB26DD2-1E91-4E3F-BF90-D344A7D6F39C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Reclamos</a:t>
          </a:r>
        </a:p>
        <a:p>
          <a:pPr algn="ctr"/>
          <a:endParaRPr lang="es-CO" b="1" dirty="0"/>
        </a:p>
      </dgm:t>
    </dgm:pt>
    <dgm:pt modelId="{4E1CE809-4401-4FD1-BF4C-26A03D62BF83}" type="par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33A93A7E-615F-49B3-AEAE-3D905CF7ECA1}" type="sib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7982A2E2-EA2A-4ACB-9F8B-02FDA5F047B8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Sugerencias</a:t>
          </a:r>
        </a:p>
        <a:p>
          <a:pPr algn="ctr"/>
          <a:endParaRPr lang="es-CO" b="1" dirty="0"/>
        </a:p>
      </dgm:t>
    </dgm:pt>
    <dgm:pt modelId="{D5EB614D-CBE0-4B0F-99BD-895936430AC2}" type="par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7159697A-52B3-46CC-8607-CC6B9570BD2A}" type="sibTrans" cxnId="{1099BD4A-35D5-45AA-8CFE-36FAFFAC4189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/>
      <dgm:spPr/>
      <dgm:t>
        <a:bodyPr/>
        <a:lstStyle/>
        <a:p>
          <a:pPr algn="ctr"/>
          <a:r>
            <a:rPr lang="es-ES" b="1" dirty="0"/>
            <a:t>306</a:t>
          </a:r>
        </a:p>
        <a:p>
          <a:pPr algn="ctr"/>
          <a:r>
            <a:rPr lang="es-ES" b="1" dirty="0"/>
            <a:t>Peticiones </a:t>
          </a:r>
        </a:p>
        <a:p>
          <a:pPr algn="ctr"/>
          <a:r>
            <a:rPr lang="es-CO" b="1" dirty="0"/>
            <a:t>94%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27F24E68-3E03-4F59-B5CD-CC77A522363B}">
      <dgm:prSet phldrT="[Texto]"/>
      <dgm:spPr/>
      <dgm:t>
        <a:bodyPr/>
        <a:lstStyle/>
        <a:p>
          <a:pPr algn="ctr"/>
          <a:endParaRPr lang="es-ES" b="1" dirty="0"/>
        </a:p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Demanda </a:t>
          </a:r>
        </a:p>
        <a:p>
          <a:pPr algn="ctr"/>
          <a:endParaRPr lang="es-CO" b="1" dirty="0"/>
        </a:p>
      </dgm:t>
    </dgm:pt>
    <dgm:pt modelId="{43085F8D-183C-410C-9A83-B7AEF29694F6}" type="par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ED86174A-9C50-4D07-83C8-2052B0EFC751}" type="sibTrans" cxnId="{23C36758-6C31-428C-9456-CB23792B03F5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/>
      <dgm:spPr/>
      <dgm:t>
        <a:bodyPr/>
        <a:lstStyle/>
        <a:p>
          <a:pPr algn="ctr"/>
          <a:r>
            <a:rPr lang="es-ES" b="1" dirty="0"/>
            <a:t> 20</a:t>
          </a:r>
        </a:p>
        <a:p>
          <a:pPr algn="ctr"/>
          <a:r>
            <a:rPr lang="es-ES" b="1" dirty="0"/>
            <a:t> Invitaciones</a:t>
          </a:r>
        </a:p>
        <a:p>
          <a:pPr algn="ctr"/>
          <a:r>
            <a:rPr lang="es-ES" b="1" dirty="0"/>
            <a:t>6,1% </a:t>
          </a:r>
        </a:p>
        <a:p>
          <a:pPr algn="ctr"/>
          <a:endParaRPr lang="es-CO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13E1345-4C9A-4896-A49F-D9F8CE87FDCB}">
      <dgm:prSet phldrT="[Texto]"/>
      <dgm:spPr/>
      <dgm:t>
        <a:bodyPr/>
        <a:lstStyle/>
        <a:p>
          <a:pPr algn="ctr"/>
          <a:r>
            <a:rPr lang="es-ES" b="1" dirty="0"/>
            <a:t>0</a:t>
          </a:r>
        </a:p>
        <a:p>
          <a:pPr algn="ctr"/>
          <a:r>
            <a:rPr lang="es-ES" b="1" dirty="0"/>
            <a:t>Tutela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A3075A7D-E94C-4E71-AC45-F1510CAE45C0}" type="par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711339B-66A5-4164-A153-9C852D6BF183}" type="sib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/>
      <dgm:spPr/>
    </dgm:pt>
    <dgm:pt modelId="{DF5ADF83-BB92-462E-876C-7C8E32FF42AE}" type="pres">
      <dgm:prSet presAssocID="{DF771C8A-66EE-4504-92C0-EC4CE8FF8ECA}" presName="node" presStyleLbl="node1" presStyleIdx="0" presStyleCnt="7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7" custLinFactNeighborX="-418" custLinFactNeighborY="1184"/>
      <dgm:spPr/>
    </dgm:pt>
    <dgm:pt modelId="{CE99AA64-5CCA-4BE9-9DD5-A154681B9D1B}" type="pres">
      <dgm:prSet presAssocID="{8CB26DD2-1E91-4E3F-BF90-D344A7D6F39C}" presName="node" presStyleLbl="node1" presStyleIdx="1" presStyleCnt="7">
        <dgm:presLayoutVars>
          <dgm:bulletEnabled val="1"/>
        </dgm:presLayoutVars>
      </dgm:prSet>
      <dgm:spPr/>
    </dgm:pt>
    <dgm:pt modelId="{1C7AA2C0-F3BD-415A-8DE1-EA66FF7CC66F}" type="pres">
      <dgm:prSet presAssocID="{8CB26DD2-1E91-4E3F-BF90-D344A7D6F39C}" presName="dummy" presStyleCnt="0"/>
      <dgm:spPr/>
    </dgm:pt>
    <dgm:pt modelId="{E67DB7E5-B202-4B0C-884E-E2C546F70AE3}" type="pres">
      <dgm:prSet presAssocID="{33A93A7E-615F-49B3-AEAE-3D905CF7ECA1}" presName="sibTrans" presStyleLbl="sibTrans2D1" presStyleIdx="1" presStyleCnt="7"/>
      <dgm:spPr/>
    </dgm:pt>
    <dgm:pt modelId="{C05739D3-3944-434D-BD81-DC0801E06F50}" type="pres">
      <dgm:prSet presAssocID="{7982A2E2-EA2A-4ACB-9F8B-02FDA5F047B8}" presName="node" presStyleLbl="node1" presStyleIdx="2" presStyleCnt="7" custRadScaleRad="99633" custRadScaleInc="-70110">
        <dgm:presLayoutVars>
          <dgm:bulletEnabled val="1"/>
        </dgm:presLayoutVars>
      </dgm:prSet>
      <dgm:spPr/>
    </dgm:pt>
    <dgm:pt modelId="{19DDF000-C520-4AD5-8B9F-EC962A0777B8}" type="pres">
      <dgm:prSet presAssocID="{7982A2E2-EA2A-4ACB-9F8B-02FDA5F047B8}" presName="dummy" presStyleCnt="0"/>
      <dgm:spPr/>
    </dgm:pt>
    <dgm:pt modelId="{C54CD132-221A-4C24-A865-E5BFC6A5EAEE}" type="pres">
      <dgm:prSet presAssocID="{7159697A-52B3-46CC-8607-CC6B9570BD2A}" presName="sibTrans" presStyleLbl="sibTrans2D1" presStyleIdx="2" presStyleCnt="7"/>
      <dgm:spPr/>
    </dgm:pt>
    <dgm:pt modelId="{A84C1919-3EE0-4FA7-949F-1F7957F34E42}" type="pres">
      <dgm:prSet presAssocID="{27F24E68-3E03-4F59-B5CD-CC77A522363B}" presName="node" presStyleLbl="node1" presStyleIdx="3" presStyleCnt="7" custRadScaleRad="105131" custRadScaleInc="-63015">
        <dgm:presLayoutVars>
          <dgm:bulletEnabled val="1"/>
        </dgm:presLayoutVars>
      </dgm:prSet>
      <dgm:spPr/>
    </dgm:pt>
    <dgm:pt modelId="{7C9B9F18-9808-4D30-AE35-02B201B2173A}" type="pres">
      <dgm:prSet presAssocID="{27F24E68-3E03-4F59-B5CD-CC77A522363B}" presName="dummy" presStyleCnt="0"/>
      <dgm:spPr/>
    </dgm:pt>
    <dgm:pt modelId="{E272EBBB-42A3-4539-A44D-18950A5E1BE0}" type="pres">
      <dgm:prSet presAssocID="{ED86174A-9C50-4D07-83C8-2052B0EFC751}" presName="sibTrans" presStyleLbl="sibTrans2D1" presStyleIdx="3" presStyleCnt="7"/>
      <dgm:spPr/>
    </dgm:pt>
    <dgm:pt modelId="{9A831015-C689-4E4C-9237-FBBD6F688D52}" type="pres">
      <dgm:prSet presAssocID="{B0984B07-2346-43E2-8BCB-DEA1B7F98DBA}" presName="node" presStyleLbl="node1" presStyleIdx="4" presStyleCnt="7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4" presStyleCnt="7"/>
      <dgm:spPr/>
    </dgm:pt>
    <dgm:pt modelId="{180443CB-7B97-43F4-BA11-B720AA37EE2E}" type="pres">
      <dgm:prSet presAssocID="{413E1345-4C9A-4896-A49F-D9F8CE87FDCB}" presName="node" presStyleLbl="node1" presStyleIdx="5" presStyleCnt="7" custRadScaleRad="100034" custRadScaleInc="5006">
        <dgm:presLayoutVars>
          <dgm:bulletEnabled val="1"/>
        </dgm:presLayoutVars>
      </dgm:prSet>
      <dgm:spPr/>
    </dgm:pt>
    <dgm:pt modelId="{CD3852DA-9825-495A-88B3-23F405E6D91F}" type="pres">
      <dgm:prSet presAssocID="{413E1345-4C9A-4896-A49F-D9F8CE87FDCB}" presName="dummy" presStyleCnt="0"/>
      <dgm:spPr/>
    </dgm:pt>
    <dgm:pt modelId="{5CB63094-53BE-4F91-B224-C4C94690E030}" type="pres">
      <dgm:prSet presAssocID="{4711339B-66A5-4164-A153-9C852D6BF183}" presName="sibTrans" presStyleLbl="sibTrans2D1" presStyleIdx="5" presStyleCnt="7"/>
      <dgm:spPr/>
    </dgm:pt>
    <dgm:pt modelId="{D3AD6926-5EA2-44BE-AD58-191CF17AB949}" type="pres">
      <dgm:prSet presAssocID="{1C4B34F8-F0FB-42A1-A205-878EFB1BEA5A}" presName="node" presStyleLbl="node1" presStyleIdx="6" presStyleCnt="7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6" presStyleCnt="7" custLinFactNeighborX="332" custLinFactNeighborY="0"/>
      <dgm:spPr/>
    </dgm:pt>
  </dgm:ptLst>
  <dgm:cxnLst>
    <dgm:cxn modelId="{2BE7B703-DD61-4F60-B70B-8937D53137AB}" type="presOf" srcId="{7982A2E2-EA2A-4ACB-9F8B-02FDA5F047B8}" destId="{C05739D3-3944-434D-BD81-DC0801E06F50}" srcOrd="0" destOrd="0" presId="urn:microsoft.com/office/officeart/2005/8/layout/radial6"/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6" destOrd="0" parTransId="{AC7EBEF7-F674-4CB5-BE98-7F650183D5E9}" sibTransId="{D1BB87F5-F1A5-47F1-80A3-39F59F7C64DD}"/>
    <dgm:cxn modelId="{91306611-3A4F-41A7-99B5-B3CC60791924}" type="presOf" srcId="{8CB26DD2-1E91-4E3F-BF90-D344A7D6F39C}" destId="{CE99AA64-5CCA-4BE9-9DD5-A154681B9D1B}" srcOrd="0" destOrd="0" presId="urn:microsoft.com/office/officeart/2005/8/layout/radial6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8BF9BA40-C13E-4B5C-B71B-6EF598AD6B55}" srcId="{8D8B98C8-18F7-4E9D-9FD4-1E35AF603188}" destId="{8CB26DD2-1E91-4E3F-BF90-D344A7D6F39C}" srcOrd="1" destOrd="0" parTransId="{4E1CE809-4401-4FD1-BF4C-26A03D62BF83}" sibTransId="{33A93A7E-615F-49B3-AEAE-3D905CF7ECA1}"/>
    <dgm:cxn modelId="{B68A0A65-345D-4F87-9446-0073EE5270FF}" type="presOf" srcId="{4711339B-66A5-4164-A153-9C852D6BF183}" destId="{5CB63094-53BE-4F91-B224-C4C94690E030}" srcOrd="0" destOrd="0" presId="urn:microsoft.com/office/officeart/2005/8/layout/radial6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1099BD4A-35D5-45AA-8CFE-36FAFFAC4189}" srcId="{8D8B98C8-18F7-4E9D-9FD4-1E35AF603188}" destId="{7982A2E2-EA2A-4ACB-9F8B-02FDA5F047B8}" srcOrd="2" destOrd="0" parTransId="{D5EB614D-CBE0-4B0F-99BD-895936430AC2}" sibTransId="{7159697A-52B3-46CC-8607-CC6B9570BD2A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51D4971-1B98-46E8-AE9B-E71FB1AADFA4}" type="presOf" srcId="{413E1345-4C9A-4896-A49F-D9F8CE87FDCB}" destId="{180443CB-7B97-43F4-BA11-B720AA37EE2E}" srcOrd="0" destOrd="0" presId="urn:microsoft.com/office/officeart/2005/8/layout/radial6"/>
    <dgm:cxn modelId="{23C36758-6C31-428C-9456-CB23792B03F5}" srcId="{8D8B98C8-18F7-4E9D-9FD4-1E35AF603188}" destId="{27F24E68-3E03-4F59-B5CD-CC77A522363B}" srcOrd="3" destOrd="0" parTransId="{43085F8D-183C-410C-9A83-B7AEF29694F6}" sibTransId="{ED86174A-9C50-4D07-83C8-2052B0EFC751}"/>
    <dgm:cxn modelId="{4553FFA3-FEA1-4F37-93BB-B5C45BA1DE1A}" srcId="{8D8B98C8-18F7-4E9D-9FD4-1E35AF603188}" destId="{B0984B07-2346-43E2-8BCB-DEA1B7F98DBA}" srcOrd="4" destOrd="0" parTransId="{19AC35A2-09F9-4EDF-9801-197A1A6A01F9}" sibTransId="{8E42642E-949B-4809-BBF4-9E8A1BF65D99}"/>
    <dgm:cxn modelId="{B603ADB2-CCA8-49CE-ACE9-4954A6327479}" type="presOf" srcId="{33A93A7E-615F-49B3-AEAE-3D905CF7ECA1}" destId="{E67DB7E5-B202-4B0C-884E-E2C546F70AE3}" srcOrd="0" destOrd="0" presId="urn:microsoft.com/office/officeart/2005/8/layout/radial6"/>
    <dgm:cxn modelId="{3F75EEBE-B117-430C-A15B-D691756A43F0}" type="presOf" srcId="{7159697A-52B3-46CC-8607-CC6B9570BD2A}" destId="{C54CD132-221A-4C24-A865-E5BFC6A5EAEE}" srcOrd="0" destOrd="0" presId="urn:microsoft.com/office/officeart/2005/8/layout/radial6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83A23CD3-732C-4BD7-9BD1-88F4329177DC}" type="presOf" srcId="{27F24E68-3E03-4F59-B5CD-CC77A522363B}" destId="{A84C1919-3EE0-4FA7-949F-1F7957F34E42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4F9730E8-0E09-4BAE-BF4D-6BC5C97EB4DE}" srcId="{8D8B98C8-18F7-4E9D-9FD4-1E35AF603188}" destId="{413E1345-4C9A-4896-A49F-D9F8CE87FDCB}" srcOrd="5" destOrd="0" parTransId="{A3075A7D-E94C-4E71-AC45-F1510CAE45C0}" sibTransId="{4711339B-66A5-4164-A153-9C852D6BF183}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E3185CF5-FD32-4DCF-878C-46C202D847BA}" type="presOf" srcId="{ED86174A-9C50-4D07-83C8-2052B0EFC751}" destId="{E272EBBB-42A3-4539-A44D-18950A5E1BE0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9C9CBC96-FCE8-4CAC-BA30-E58B0295C00F}" type="presParOf" srcId="{CFE66721-B279-4FC8-9B12-E0E3C3BA8641}" destId="{CE99AA64-5CCA-4BE9-9DD5-A154681B9D1B}" srcOrd="4" destOrd="0" presId="urn:microsoft.com/office/officeart/2005/8/layout/radial6"/>
    <dgm:cxn modelId="{6CA81888-2473-4D52-B9E4-F8B204D4ACE8}" type="presParOf" srcId="{CFE66721-B279-4FC8-9B12-E0E3C3BA8641}" destId="{1C7AA2C0-F3BD-415A-8DE1-EA66FF7CC66F}" srcOrd="5" destOrd="0" presId="urn:microsoft.com/office/officeart/2005/8/layout/radial6"/>
    <dgm:cxn modelId="{82C46945-FAAA-454F-B3E5-944E3CC07876}" type="presParOf" srcId="{CFE66721-B279-4FC8-9B12-E0E3C3BA8641}" destId="{E67DB7E5-B202-4B0C-884E-E2C546F70AE3}" srcOrd="6" destOrd="0" presId="urn:microsoft.com/office/officeart/2005/8/layout/radial6"/>
    <dgm:cxn modelId="{A91CA342-A886-4BD2-9515-CDDC06A12EB5}" type="presParOf" srcId="{CFE66721-B279-4FC8-9B12-E0E3C3BA8641}" destId="{C05739D3-3944-434D-BD81-DC0801E06F50}" srcOrd="7" destOrd="0" presId="urn:microsoft.com/office/officeart/2005/8/layout/radial6"/>
    <dgm:cxn modelId="{FFE19762-70E3-4454-84BC-C0656BBEB210}" type="presParOf" srcId="{CFE66721-B279-4FC8-9B12-E0E3C3BA8641}" destId="{19DDF000-C520-4AD5-8B9F-EC962A0777B8}" srcOrd="8" destOrd="0" presId="urn:microsoft.com/office/officeart/2005/8/layout/radial6"/>
    <dgm:cxn modelId="{FBF9A3C9-902C-4A66-8B31-78E808656471}" type="presParOf" srcId="{CFE66721-B279-4FC8-9B12-E0E3C3BA8641}" destId="{C54CD132-221A-4C24-A865-E5BFC6A5EAEE}" srcOrd="9" destOrd="0" presId="urn:microsoft.com/office/officeart/2005/8/layout/radial6"/>
    <dgm:cxn modelId="{D5F43346-26B9-439A-BF46-4DF71D077988}" type="presParOf" srcId="{CFE66721-B279-4FC8-9B12-E0E3C3BA8641}" destId="{A84C1919-3EE0-4FA7-949F-1F7957F34E42}" srcOrd="10" destOrd="0" presId="urn:microsoft.com/office/officeart/2005/8/layout/radial6"/>
    <dgm:cxn modelId="{BD5998B6-117C-42DA-AAD0-11690E88FD14}" type="presParOf" srcId="{CFE66721-B279-4FC8-9B12-E0E3C3BA8641}" destId="{7C9B9F18-9808-4D30-AE35-02B201B2173A}" srcOrd="11" destOrd="0" presId="urn:microsoft.com/office/officeart/2005/8/layout/radial6"/>
    <dgm:cxn modelId="{DD597BA3-CD8C-442D-9B8D-6162DE9DD9B1}" type="presParOf" srcId="{CFE66721-B279-4FC8-9B12-E0E3C3BA8641}" destId="{E272EBBB-42A3-4539-A44D-18950A5E1BE0}" srcOrd="12" destOrd="0" presId="urn:microsoft.com/office/officeart/2005/8/layout/radial6"/>
    <dgm:cxn modelId="{8415A254-3D38-42E2-9E48-4E35D66E70A3}" type="presParOf" srcId="{CFE66721-B279-4FC8-9B12-E0E3C3BA8641}" destId="{9A831015-C689-4E4C-9237-FBBD6F688D52}" srcOrd="13" destOrd="0" presId="urn:microsoft.com/office/officeart/2005/8/layout/radial6"/>
    <dgm:cxn modelId="{644ADF00-4A23-499B-9FC1-2DFC099E9471}" type="presParOf" srcId="{CFE66721-B279-4FC8-9B12-E0E3C3BA8641}" destId="{4EAD790F-051C-4BB2-9001-C02AF9E12182}" srcOrd="14" destOrd="0" presId="urn:microsoft.com/office/officeart/2005/8/layout/radial6"/>
    <dgm:cxn modelId="{E958EF31-29BA-454F-8349-63173C3F1FA1}" type="presParOf" srcId="{CFE66721-B279-4FC8-9B12-E0E3C3BA8641}" destId="{C4A0A4ED-367B-4B3E-A5C4-3D065C373F4A}" srcOrd="15" destOrd="0" presId="urn:microsoft.com/office/officeart/2005/8/layout/radial6"/>
    <dgm:cxn modelId="{2C69CEB0-67C8-4A5A-A44B-03ABB5CA9A87}" type="presParOf" srcId="{CFE66721-B279-4FC8-9B12-E0E3C3BA8641}" destId="{180443CB-7B97-43F4-BA11-B720AA37EE2E}" srcOrd="16" destOrd="0" presId="urn:microsoft.com/office/officeart/2005/8/layout/radial6"/>
    <dgm:cxn modelId="{178AC9CF-D529-4609-BB2D-B6DEFF556929}" type="presParOf" srcId="{CFE66721-B279-4FC8-9B12-E0E3C3BA8641}" destId="{CD3852DA-9825-495A-88B3-23F405E6D91F}" srcOrd="17" destOrd="0" presId="urn:microsoft.com/office/officeart/2005/8/layout/radial6"/>
    <dgm:cxn modelId="{62C007B6-50F9-43C9-A21F-0E1EDAD9FCAC}" type="presParOf" srcId="{CFE66721-B279-4FC8-9B12-E0E3C3BA8641}" destId="{5CB63094-53BE-4F91-B224-C4C94690E030}" srcOrd="18" destOrd="0" presId="urn:microsoft.com/office/officeart/2005/8/layout/radial6"/>
    <dgm:cxn modelId="{2E35B5D5-3FFF-436A-8D77-28F517FE106A}" type="presParOf" srcId="{CFE66721-B279-4FC8-9B12-E0E3C3BA8641}" destId="{D3AD6926-5EA2-44BE-AD58-191CF17AB949}" srcOrd="19" destOrd="0" presId="urn:microsoft.com/office/officeart/2005/8/layout/radial6"/>
    <dgm:cxn modelId="{9A9EDC41-CF5D-49A8-9166-2A63738F0F8A}" type="presParOf" srcId="{CFE66721-B279-4FC8-9B12-E0E3C3BA8641}" destId="{6FDBEC82-736A-4BE2-8BCF-8E9D837B3501}" srcOrd="20" destOrd="0" presId="urn:microsoft.com/office/officeart/2005/8/layout/radial6"/>
    <dgm:cxn modelId="{079BD03B-0730-4CB7-9607-2724645C5BA8}" type="presParOf" srcId="{CFE66721-B279-4FC8-9B12-E0E3C3BA8641}" destId="{96B69D24-232C-4D20-90AB-BDFF301B8F6E}" srcOrd="21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/>
            <a:t>259</a:t>
          </a:r>
        </a:p>
        <a:p>
          <a:r>
            <a:rPr lang="es-ES" sz="1100" dirty="0"/>
            <a:t>Ventanilla única de Correspondencia</a:t>
          </a:r>
        </a:p>
        <a:p>
          <a:r>
            <a:rPr lang="es-ES" sz="1100" dirty="0"/>
            <a:t>79,4%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/>
            <a:t>60</a:t>
          </a:r>
        </a:p>
        <a:p>
          <a:r>
            <a:rPr lang="es-ES" sz="1100" dirty="0"/>
            <a:t>Correo electrónico</a:t>
          </a:r>
        </a:p>
        <a:p>
          <a:r>
            <a:rPr lang="es-ES" sz="1100" dirty="0"/>
            <a:t>18,4%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/>
            <a:t>7</a:t>
          </a:r>
        </a:p>
        <a:p>
          <a:r>
            <a:rPr lang="es-ES" sz="1100" dirty="0"/>
            <a:t>Página Web</a:t>
          </a:r>
        </a:p>
        <a:p>
          <a:r>
            <a:rPr lang="es-ES" sz="1100" dirty="0"/>
            <a:t>2,1%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/>
            <a:t>0</a:t>
          </a:r>
        </a:p>
        <a:p>
          <a:r>
            <a:rPr lang="es-ES" sz="1100" dirty="0"/>
            <a:t>Buzón de correspondencia</a:t>
          </a:r>
        </a:p>
        <a:p>
          <a:r>
            <a:rPr lang="es-ES" sz="1100" dirty="0"/>
            <a:t>0%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015683" y="385977"/>
          <a:ext cx="3065041" cy="3065041"/>
        </a:xfrm>
        <a:prstGeom prst="blockArc">
          <a:avLst>
            <a:gd name="adj1" fmla="val 13114286"/>
            <a:gd name="adj2" fmla="val 16200000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B63094-53BE-4F91-B224-C4C94690E030}">
      <dsp:nvSpPr>
        <dsp:cNvPr id="0" name=""/>
        <dsp:cNvSpPr/>
      </dsp:nvSpPr>
      <dsp:spPr>
        <a:xfrm>
          <a:off x="1005094" y="386494"/>
          <a:ext cx="3065041" cy="3065041"/>
        </a:xfrm>
        <a:prstGeom prst="blockArc">
          <a:avLst>
            <a:gd name="adj1" fmla="val 10081022"/>
            <a:gd name="adj2" fmla="val 13115799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004925" y="385697"/>
          <a:ext cx="3065041" cy="3065041"/>
        </a:xfrm>
        <a:prstGeom prst="blockArc">
          <a:avLst>
            <a:gd name="adj1" fmla="val 6941380"/>
            <a:gd name="adj2" fmla="val 10079158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72EBBB-42A3-4539-A44D-18950A5E1BE0}">
      <dsp:nvSpPr>
        <dsp:cNvPr id="0" name=""/>
        <dsp:cNvSpPr/>
      </dsp:nvSpPr>
      <dsp:spPr>
        <a:xfrm>
          <a:off x="1082250" y="425692"/>
          <a:ext cx="3065041" cy="3065041"/>
        </a:xfrm>
        <a:prstGeom prst="blockArc">
          <a:avLst>
            <a:gd name="adj1" fmla="val 3296032"/>
            <a:gd name="adj2" fmla="val 7140568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4CD132-221A-4C24-A865-E5BFC6A5EAEE}">
      <dsp:nvSpPr>
        <dsp:cNvPr id="0" name=""/>
        <dsp:cNvSpPr/>
      </dsp:nvSpPr>
      <dsp:spPr>
        <a:xfrm>
          <a:off x="1001875" y="486225"/>
          <a:ext cx="3065041" cy="3065041"/>
        </a:xfrm>
        <a:prstGeom prst="blockArc">
          <a:avLst>
            <a:gd name="adj1" fmla="val 21420690"/>
            <a:gd name="adj2" fmla="val 3065800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7DB7E5-B202-4B0C-884E-E2C546F70AE3}">
      <dsp:nvSpPr>
        <dsp:cNvPr id="0" name=""/>
        <dsp:cNvSpPr/>
      </dsp:nvSpPr>
      <dsp:spPr>
        <a:xfrm>
          <a:off x="1000106" y="379164"/>
          <a:ext cx="3065041" cy="3065041"/>
        </a:xfrm>
        <a:prstGeom prst="blockArc">
          <a:avLst>
            <a:gd name="adj1" fmla="val 19305603"/>
            <a:gd name="adj2" fmla="val 65700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992695" y="422267"/>
          <a:ext cx="3065041" cy="3065041"/>
        </a:xfrm>
        <a:prstGeom prst="blockArc">
          <a:avLst>
            <a:gd name="adj1" fmla="val 16200000"/>
            <a:gd name="adj2" fmla="val 19285714"/>
            <a:gd name="adj3" fmla="val 3892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1946275" y="1326746"/>
          <a:ext cx="1183504" cy="118350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 326 Recibidas en el segundo trimestre del 2024 </a:t>
          </a:r>
          <a:endParaRPr lang="es-CO" sz="1100" kern="1200" dirty="0"/>
        </a:p>
      </dsp:txBody>
      <dsp:txXfrm>
        <a:off x="2119595" y="1500066"/>
        <a:ext cx="836864" cy="836864"/>
      </dsp:txXfrm>
    </dsp:sp>
    <dsp:sp modelId="{DF5ADF83-BB92-462E-876C-7C8E32FF42AE}">
      <dsp:nvSpPr>
        <dsp:cNvPr id="0" name=""/>
        <dsp:cNvSpPr/>
      </dsp:nvSpPr>
      <dsp:spPr>
        <a:xfrm>
          <a:off x="2123801" y="1575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Quejas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0" kern="1200" dirty="0"/>
        </a:p>
      </dsp:txBody>
      <dsp:txXfrm>
        <a:off x="2245125" y="122899"/>
        <a:ext cx="585804" cy="585804"/>
      </dsp:txXfrm>
    </dsp:sp>
    <dsp:sp modelId="{CE99AA64-5CCA-4BE9-9DD5-A154681B9D1B}">
      <dsp:nvSpPr>
        <dsp:cNvPr id="0" name=""/>
        <dsp:cNvSpPr/>
      </dsp:nvSpPr>
      <dsp:spPr>
        <a:xfrm>
          <a:off x="3298656" y="567355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Reclamos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3419980" y="688679"/>
        <a:ext cx="585804" cy="585804"/>
      </dsp:txXfrm>
    </dsp:sp>
    <dsp:sp modelId="{C05739D3-3944-434D-BD81-DC0801E06F50}">
      <dsp:nvSpPr>
        <dsp:cNvPr id="0" name=""/>
        <dsp:cNvSpPr/>
      </dsp:nvSpPr>
      <dsp:spPr>
        <a:xfrm>
          <a:off x="3620822" y="1526176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Sugerencias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3742146" y="1647500"/>
        <a:ext cx="585804" cy="585804"/>
      </dsp:txXfrm>
    </dsp:sp>
    <dsp:sp modelId="{A84C1919-3EE0-4FA7-949F-1F7957F34E42}">
      <dsp:nvSpPr>
        <dsp:cNvPr id="0" name=""/>
        <dsp:cNvSpPr/>
      </dsp:nvSpPr>
      <dsp:spPr>
        <a:xfrm>
          <a:off x="3063876" y="2773928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Demanda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3185200" y="2895252"/>
        <a:ext cx="585804" cy="585804"/>
      </dsp:txXfrm>
    </dsp:sp>
    <dsp:sp modelId="{9A831015-C689-4E4C-9237-FBBD6F688D52}">
      <dsp:nvSpPr>
        <dsp:cNvPr id="0" name=""/>
        <dsp:cNvSpPr/>
      </dsp:nvSpPr>
      <dsp:spPr>
        <a:xfrm>
          <a:off x="1471805" y="2858154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 20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 Invitaciones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6,1%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1593129" y="2979478"/>
        <a:ext cx="585804" cy="585804"/>
      </dsp:txXfrm>
    </dsp:sp>
    <dsp:sp modelId="{180443CB-7B97-43F4-BA11-B720AA37EE2E}">
      <dsp:nvSpPr>
        <dsp:cNvPr id="0" name=""/>
        <dsp:cNvSpPr/>
      </dsp:nvSpPr>
      <dsp:spPr>
        <a:xfrm>
          <a:off x="653437" y="1816779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0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Tutela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700" b="1" kern="1200" dirty="0"/>
        </a:p>
      </dsp:txBody>
      <dsp:txXfrm>
        <a:off x="774761" y="1938103"/>
        <a:ext cx="585804" cy="585804"/>
      </dsp:txXfrm>
    </dsp:sp>
    <dsp:sp modelId="{D3AD6926-5EA2-44BE-AD58-191CF17AB949}">
      <dsp:nvSpPr>
        <dsp:cNvPr id="0" name=""/>
        <dsp:cNvSpPr/>
      </dsp:nvSpPr>
      <dsp:spPr>
        <a:xfrm>
          <a:off x="948946" y="567355"/>
          <a:ext cx="828452" cy="828452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306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700" b="1" kern="1200" dirty="0"/>
            <a:t>Peticiones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700" b="1" kern="1200" dirty="0"/>
            <a:t>94%</a:t>
          </a:r>
        </a:p>
      </dsp:txBody>
      <dsp:txXfrm>
        <a:off x="1070270" y="688679"/>
        <a:ext cx="585804" cy="5858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259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79,4%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60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18,4%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2,1%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0%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3077766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</a:t>
            </a:r>
          </a:p>
          <a:p>
            <a:pPr lvl="1" algn="ctr"/>
            <a:endParaRPr lang="es-CO" sz="4000" b="1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Segundo trimestre de 2024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359532" y="2001846"/>
            <a:ext cx="8424936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recibidas en el primer trimestre de 2024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ABRIL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140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43%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MAYO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111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34%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JUNIO 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75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23.3%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823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el trimestre</a:t>
            </a:r>
            <a:r>
              <a:rPr lang="es-ES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8322095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3757803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326 PQRSDF recibidas en el segundo trimestre, la dependencia con mayores peticiones fue la </a:t>
            </a:r>
            <a:r>
              <a:rPr lang="es-ES" dirty="0">
                <a:latin typeface="Oswald" panose="00000500000000000000" pitchFamily="2" charset="0"/>
              </a:rPr>
              <a:t>Dirección de operaciones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con </a:t>
            </a:r>
            <a:r>
              <a:rPr lang="es-ES" dirty="0">
                <a:latin typeface="Oswald" panose="00000500000000000000" pitchFamily="2" charset="0"/>
              </a:rPr>
              <a:t>111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solicitudes equivalente al </a:t>
            </a:r>
            <a:r>
              <a:rPr lang="es-ES" dirty="0">
                <a:latin typeface="Oswald" panose="00000500000000000000" pitchFamily="2" charset="0"/>
              </a:rPr>
              <a:t>34,0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4BFC40-E7AB-40B0-BA0C-3F2338B1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646169"/>
              </p:ext>
            </p:extLst>
          </p:nvPr>
        </p:nvGraphicFramePr>
        <p:xfrm>
          <a:off x="683568" y="2708920"/>
          <a:ext cx="4104456" cy="2718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055">
                  <a:extLst>
                    <a:ext uri="{9D8B030D-6E8A-4147-A177-3AD203B41FA5}">
                      <a16:colId xmlns:a16="http://schemas.microsoft.com/office/drawing/2014/main" val="3704116582"/>
                    </a:ext>
                  </a:extLst>
                </a:gridCol>
                <a:gridCol w="826401">
                  <a:extLst>
                    <a:ext uri="{9D8B030D-6E8A-4147-A177-3AD203B41FA5}">
                      <a16:colId xmlns:a16="http://schemas.microsoft.com/office/drawing/2014/main" val="72140147"/>
                    </a:ext>
                  </a:extLst>
                </a:gridCol>
              </a:tblGrid>
              <a:tr h="1812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DEPENDENCIA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PQRSDF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02935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GERENCIA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9388063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COMUNICACIONES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35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8041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AUDITORÍA INTERNA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578029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OFICINA DE PLANEACIÓN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2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893878"/>
                  </a:ext>
                </a:extLst>
              </a:tr>
              <a:tr h="36244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OFICINA DE TECNOLOGÍAS DE LA INFORMACIÓN Y LAS COMUNICACIONES 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6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4544569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SUBGERENCIA FINANCIERA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74671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DIRECCIÓN DE CONTABILIDAD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836508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SECRETARÍA GENERAL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37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449427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TALENTO HUMANO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70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7438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>
                          <a:effectLst/>
                        </a:rPr>
                        <a:t>SUBGERENCIA COMERCIAL Y DE OPERACIONES </a:t>
                      </a:r>
                      <a:endParaRPr lang="es-E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21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96881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DIRECCIÓN DE LOTERÍAS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14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66006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DIRECCIÓN DE OPERACIONES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111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150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326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065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219961" y="2900783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326</a:t>
            </a: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PQRSDF recibidas 100%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115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35,2%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299414" y="2384884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447542" y="2038421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98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16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211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65,0%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87968" y="4499819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447542" y="4167684"/>
            <a:ext cx="331236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A625192-B7E0-BFCE-7402-85D839D3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595296"/>
              </p:ext>
            </p:extLst>
          </p:nvPr>
        </p:nvGraphicFramePr>
        <p:xfrm>
          <a:off x="755576" y="2667000"/>
          <a:ext cx="4824536" cy="1770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52404935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1057589958"/>
                    </a:ext>
                  </a:extLst>
                </a:gridCol>
              </a:tblGrid>
              <a:tr h="44252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u="none" strike="noStrike">
                          <a:effectLst/>
                        </a:rPr>
                        <a:t>DEPENDENCIA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u="none" strike="noStrike">
                          <a:effectLst/>
                        </a:rPr>
                        <a:t>CANTIDAD DE PQRSDF CON RADICADOS EXTEMPORANEOS </a:t>
                      </a:r>
                      <a:endParaRPr lang="es-E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5542334"/>
                  </a:ext>
                </a:extLst>
              </a:tr>
              <a:tr h="22126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GERENCIA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2707295"/>
                  </a:ext>
                </a:extLst>
              </a:tr>
              <a:tr h="22126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COMUNICACIONES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2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400561"/>
                  </a:ext>
                </a:extLst>
              </a:tr>
              <a:tr h="22126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OFICINA DE PLANEACIÓN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5478371"/>
                  </a:ext>
                </a:extLst>
              </a:tr>
              <a:tr h="22126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TALENTO HUMANO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570621"/>
                  </a:ext>
                </a:extLst>
              </a:tr>
              <a:tr h="22126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DIRECCIÓN DE OPERACIONES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</a:rPr>
                        <a:t>1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66440391"/>
                  </a:ext>
                </a:extLst>
              </a:tr>
              <a:tr h="221264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</a:rPr>
                        <a:t>6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0256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9E742CB-328E-F423-6E72-9D3F81ABF45C}"/>
              </a:ext>
            </a:extLst>
          </p:cNvPr>
          <p:cNvSpPr txBox="1"/>
          <p:nvPr/>
        </p:nvSpPr>
        <p:spPr>
          <a:xfrm>
            <a:off x="251520" y="1196752"/>
            <a:ext cx="7224222" cy="1076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Radicados sin respuesta 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54D43C-B401-08AE-BBDB-683DCDFE7C0E}"/>
              </a:ext>
            </a:extLst>
          </p:cNvPr>
          <p:cNvSpPr txBox="1"/>
          <p:nvPr/>
        </p:nvSpPr>
        <p:spPr>
          <a:xfrm>
            <a:off x="827584" y="2663198"/>
            <a:ext cx="5400600" cy="457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7F8EC7C1-5107-4207-D067-C0A24C600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533918"/>
              </p:ext>
            </p:extLst>
          </p:nvPr>
        </p:nvGraphicFramePr>
        <p:xfrm>
          <a:off x="683568" y="1735040"/>
          <a:ext cx="7224222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9242">
                  <a:extLst>
                    <a:ext uri="{9D8B030D-6E8A-4147-A177-3AD203B41FA5}">
                      <a16:colId xmlns:a16="http://schemas.microsoft.com/office/drawing/2014/main" val="3556703525"/>
                    </a:ext>
                  </a:extLst>
                </a:gridCol>
                <a:gridCol w="790628">
                  <a:extLst>
                    <a:ext uri="{9D8B030D-6E8A-4147-A177-3AD203B41FA5}">
                      <a16:colId xmlns:a16="http://schemas.microsoft.com/office/drawing/2014/main" val="3235190102"/>
                    </a:ext>
                  </a:extLst>
                </a:gridCol>
                <a:gridCol w="1648070">
                  <a:extLst>
                    <a:ext uri="{9D8B030D-6E8A-4147-A177-3AD203B41FA5}">
                      <a16:colId xmlns:a16="http://schemas.microsoft.com/office/drawing/2014/main" val="4271157918"/>
                    </a:ext>
                  </a:extLst>
                </a:gridCol>
                <a:gridCol w="2096277">
                  <a:extLst>
                    <a:ext uri="{9D8B030D-6E8A-4147-A177-3AD203B41FA5}">
                      <a16:colId xmlns:a16="http://schemas.microsoft.com/office/drawing/2014/main" val="2917546309"/>
                    </a:ext>
                  </a:extLst>
                </a:gridCol>
                <a:gridCol w="760005">
                  <a:extLst>
                    <a:ext uri="{9D8B030D-6E8A-4147-A177-3AD203B41FA5}">
                      <a16:colId xmlns:a16="http://schemas.microsoft.com/office/drawing/2014/main" val="2681744209"/>
                    </a:ext>
                  </a:extLst>
                </a:gridCol>
              </a:tblGrid>
              <a:tr h="30668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DEPENDENCIA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CANTIDAD DE PQRSDF VENCIDAS 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PERSONA NATURAL O JURÍDICA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ASUNTO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500" u="none" strike="noStrike">
                          <a:effectLst/>
                        </a:rPr>
                        <a:t>FECHA DE INGRESO DE LA PETICIÓN </a:t>
                      </a:r>
                      <a:endParaRPr lang="es-ES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62864446"/>
                  </a:ext>
                </a:extLst>
              </a:tr>
              <a:tr h="25334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Asocomunal FM estereo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Solicitud de pauta publicitaria -Asocumanal fm Estereo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14/05/2024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3220206"/>
                  </a:ext>
                </a:extLst>
              </a:tr>
              <a:tr h="27557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u="none" strike="noStrike">
                          <a:effectLst/>
                        </a:rPr>
                        <a:t>Arquidiocesis de santa fe de antioquia </a:t>
                      </a:r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600" u="none" strike="noStrike">
                          <a:effectLst/>
                        </a:rPr>
                        <a:t>Solicitud de pauta publicitaria - Arquidiocesis de Santa fe de Antioquia </a:t>
                      </a:r>
                      <a:endParaRPr lang="pt-BR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14/05/2024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1108680"/>
                  </a:ext>
                </a:extLst>
              </a:tr>
              <a:tr h="26668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Alcaldía Municipal de Concepción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vinculacion en la realización del 17 festival internacional de cine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16/05/2024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96226909"/>
                  </a:ext>
                </a:extLst>
              </a:tr>
              <a:tr h="19556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Grupo Gaviria Cano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Solicitud de propuesta publicitaria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17/05/2024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61462235"/>
                  </a:ext>
                </a:extLst>
              </a:tr>
              <a:tr h="2266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 Entrerrios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apoyo para fiestas del paisaje en el Municipio de Entrerrios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17/05/2024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28034553"/>
                  </a:ext>
                </a:extLst>
              </a:tr>
              <a:tr h="2266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 Caldas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vinculación fiestas del agucero - Caldas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31/05/2024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7291328"/>
                  </a:ext>
                </a:extLst>
              </a:tr>
              <a:tr h="23556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 Jericó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vinculación fiestas de la cometa y de la dulzura - Jericó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31/05/2024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9006014"/>
                  </a:ext>
                </a:extLst>
              </a:tr>
              <a:tr h="30223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 Barbosa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vinculación de 500 libros "lo que me contaron los abuelos sobre Barbosa"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11/06/2024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31844098"/>
                  </a:ext>
                </a:extLst>
              </a:tr>
              <a:tr h="231123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 Sonsón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vinculación fiestas del maiz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12/06/2024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5318774"/>
                  </a:ext>
                </a:extLst>
              </a:tr>
              <a:tr h="19556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Cipa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Solicitud de pauta publictaria Cipa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13/06/2024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77180794"/>
                  </a:ext>
                </a:extLst>
              </a:tr>
              <a:tr h="2266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RCN Radio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Solicitud de pauta publicitaria - RCN radio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13/06/2024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33778021"/>
                  </a:ext>
                </a:extLst>
              </a:tr>
              <a:tr h="226678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Cortiple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en cuentro nacional del tiple cortiple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27/06/2024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1185608"/>
                  </a:ext>
                </a:extLst>
              </a:tr>
              <a:tr h="271125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 Dabeiba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vinculación para el desarrollo de los primeros juegos deportivos por la paz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3/07/2024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02820830"/>
                  </a:ext>
                </a:extLst>
              </a:tr>
              <a:tr h="311127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 la Pintada 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vinculación fiestas del turismo y la ganadería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4/07/2024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44434104"/>
                  </a:ext>
                </a:extLst>
              </a:tr>
              <a:tr h="191121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COMUNICACIONES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Municipio del peñol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u="none" strike="noStrike">
                          <a:effectLst/>
                        </a:rPr>
                        <a:t>Solicitud de vinculación fiestas del Viejo Peñol </a:t>
                      </a:r>
                      <a:endParaRPr lang="es-E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5/07/2024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8777649"/>
                  </a:ext>
                </a:extLst>
              </a:tr>
              <a:tr h="271125"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u="none" strike="noStrike">
                          <a:effectLst/>
                        </a:rPr>
                        <a:t>DIRECCIÓN DE LOTERÍAS </a:t>
                      </a:r>
                      <a:endParaRPr lang="es-CO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u="none" strike="noStrike">
                          <a:effectLst/>
                        </a:rPr>
                        <a:t>1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500" u="none" strike="noStrike">
                          <a:effectLst/>
                        </a:rPr>
                        <a:t>UNIRED</a:t>
                      </a:r>
                      <a:endParaRPr lang="es-CO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500" u="none" strike="noStrike">
                          <a:effectLst/>
                        </a:rPr>
                        <a:t>Solicitud de estado de cuentas y paz y salvo - UNIRED </a:t>
                      </a:r>
                      <a:endParaRPr lang="es-E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600" u="none" strike="noStrike">
                          <a:effectLst/>
                        </a:rPr>
                        <a:t>10/07/2024</a:t>
                      </a:r>
                      <a:endParaRPr lang="es-CO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35901707"/>
                  </a:ext>
                </a:extLst>
              </a:tr>
              <a:tr h="13778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CO" sz="500" u="none" strike="noStrike" dirty="0">
                          <a:effectLst/>
                        </a:rPr>
                        <a:t>TOTAL: 16</a:t>
                      </a:r>
                      <a:endParaRPr lang="es-CO" sz="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114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14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8. Cantidad y motivo de  reclamos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67545" y="2242976"/>
            <a:ext cx="5328592" cy="2808312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(0) Reclamos.</a:t>
            </a: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47559</TotalTime>
  <Words>821</Words>
  <Application>Microsoft Office PowerPoint</Application>
  <PresentationFormat>Presentación en pantalla (4:3)</PresentationFormat>
  <Paragraphs>210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ADLaM Display</vt:lpstr>
      <vt:lpstr>Arial</vt:lpstr>
      <vt:lpstr>Calibri</vt:lpstr>
      <vt:lpstr>Oswald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Ana Maria</cp:lastModifiedBy>
  <cp:revision>1963</cp:revision>
  <dcterms:created xsi:type="dcterms:W3CDTF">2017-09-25T15:33:55Z</dcterms:created>
  <dcterms:modified xsi:type="dcterms:W3CDTF">2024-07-19T20:16:12Z</dcterms:modified>
</cp:coreProperties>
</file>