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79" autoAdjust="0"/>
    <p:restoredTop sz="96327" autoAdjust="0"/>
  </p:normalViewPr>
  <p:slideViewPr>
    <p:cSldViewPr>
      <p:cViewPr>
        <p:scale>
          <a:sx n="90" d="100"/>
          <a:sy n="90" d="100"/>
        </p:scale>
        <p:origin x="642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7B174-E707-4FE0-8D31-3DB44C4D65BF}" type="doc">
      <dgm:prSet loTypeId="urn:microsoft.com/office/officeart/2005/8/layout/radial6" loCatId="cycle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8D8B98C8-18F7-4E9D-9FD4-1E35AF603188}">
      <dgm:prSet phldrT="[Texto]"/>
      <dgm:spPr/>
      <dgm:t>
        <a:bodyPr/>
        <a:lstStyle/>
        <a:p>
          <a:pPr algn="ctr"/>
          <a:r>
            <a:rPr lang="es-ES" dirty="0"/>
            <a:t>  266</a:t>
          </a:r>
          <a:r>
            <a:rPr lang="es-ES" dirty="0">
              <a:latin typeface="Oswald" panose="00000500000000000000" pitchFamily="2" charset="0"/>
            </a:rPr>
            <a:t> PQRSDF</a:t>
          </a:r>
        </a:p>
        <a:p>
          <a:pPr algn="ctr"/>
          <a:r>
            <a:rPr lang="es-ES" dirty="0">
              <a:latin typeface="Oswald" panose="00000500000000000000" pitchFamily="2" charset="0"/>
            </a:rPr>
            <a:t>Recibidas en el cuarto trimestre del 2024 </a:t>
          </a:r>
          <a:endParaRPr lang="es-CO" dirty="0">
            <a:latin typeface="Oswald" panose="00000500000000000000" pitchFamily="2" charset="0"/>
          </a:endParaRPr>
        </a:p>
      </dgm:t>
    </dgm:pt>
    <dgm:pt modelId="{50DFB4AF-3706-4A33-AB19-36C376112F05}" type="par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ED6CE45C-EEE5-47EB-B752-147504075949}" type="sib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DF771C8A-66EE-4504-92C0-EC4CE8FF8ECA}">
      <dgm:prSet phldrT="[Texto]"/>
      <dgm:spPr/>
      <dgm:t>
        <a:bodyPr/>
        <a:lstStyle/>
        <a:p>
          <a:pPr algn="ctr"/>
          <a:r>
            <a:rPr lang="es-ES" b="1" dirty="0"/>
            <a:t>9</a:t>
          </a:r>
        </a:p>
        <a:p>
          <a:pPr algn="ctr"/>
          <a:r>
            <a:rPr lang="es-ES" b="1" dirty="0"/>
            <a:t>Quejas </a:t>
          </a:r>
        </a:p>
        <a:p>
          <a:pPr algn="ctr"/>
          <a:r>
            <a:rPr lang="es-ES" b="1" dirty="0"/>
            <a:t>3.3%</a:t>
          </a:r>
        </a:p>
        <a:p>
          <a:pPr algn="ctr"/>
          <a:endParaRPr lang="es-ES" b="1" dirty="0"/>
        </a:p>
        <a:p>
          <a:pPr algn="ctr"/>
          <a:endParaRPr lang="es-CO" b="0" dirty="0"/>
        </a:p>
      </dgm:t>
    </dgm:pt>
    <dgm:pt modelId="{01DDB37C-FD5A-4246-931B-004CE8EA5B01}" type="par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DCBAB4DC-C2E7-449C-B12C-4F7A9054D107}" type="sib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8CB26DD2-1E91-4E3F-BF90-D344A7D6F39C}">
      <dgm:prSet phldrT="[Texto]"/>
      <dgm:spPr/>
      <dgm:t>
        <a:bodyPr/>
        <a:lstStyle/>
        <a:p>
          <a:pPr algn="ctr"/>
          <a:r>
            <a:rPr lang="es-ES" b="1" dirty="0"/>
            <a:t>1</a:t>
          </a:r>
        </a:p>
        <a:p>
          <a:pPr algn="ctr"/>
          <a:r>
            <a:rPr lang="es-ES" b="1" dirty="0"/>
            <a:t>Reclamo</a:t>
          </a:r>
        </a:p>
        <a:p>
          <a:pPr algn="ctr"/>
          <a:r>
            <a:rPr lang="es-ES" b="1" dirty="0"/>
            <a:t>0.3%s</a:t>
          </a:r>
        </a:p>
        <a:p>
          <a:pPr algn="ctr"/>
          <a:endParaRPr lang="es-CO" b="1" dirty="0"/>
        </a:p>
      </dgm:t>
    </dgm:pt>
    <dgm:pt modelId="{4E1CE809-4401-4FD1-BF4C-26A03D62BF83}" type="par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33A93A7E-615F-49B3-AEAE-3D905CF7ECA1}" type="sib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7982A2E2-EA2A-4ACB-9F8B-02FDA5F047B8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Sugerencias</a:t>
          </a:r>
        </a:p>
        <a:p>
          <a:pPr algn="ctr"/>
          <a:endParaRPr lang="es-CO" b="1" dirty="0"/>
        </a:p>
      </dgm:t>
    </dgm:pt>
    <dgm:pt modelId="{D5EB614D-CBE0-4B0F-99BD-895936430AC2}" type="parTrans" cxnId="{1099BD4A-35D5-45AA-8CFE-36FAFFAC4189}">
      <dgm:prSet/>
      <dgm:spPr/>
      <dgm:t>
        <a:bodyPr/>
        <a:lstStyle/>
        <a:p>
          <a:pPr algn="ctr"/>
          <a:endParaRPr lang="es-CO"/>
        </a:p>
      </dgm:t>
    </dgm:pt>
    <dgm:pt modelId="{7159697A-52B3-46CC-8607-CC6B9570BD2A}" type="sibTrans" cxnId="{1099BD4A-35D5-45AA-8CFE-36FAFFAC4189}">
      <dgm:prSet/>
      <dgm:spPr/>
      <dgm:t>
        <a:bodyPr/>
        <a:lstStyle/>
        <a:p>
          <a:pPr algn="ctr"/>
          <a:endParaRPr lang="es-CO"/>
        </a:p>
      </dgm:t>
    </dgm:pt>
    <dgm:pt modelId="{1C4B34F8-F0FB-42A1-A205-878EFB1BEA5A}">
      <dgm:prSet phldrT="[Texto]"/>
      <dgm:spPr/>
      <dgm:t>
        <a:bodyPr/>
        <a:lstStyle/>
        <a:p>
          <a:pPr algn="ctr"/>
          <a:r>
            <a:rPr lang="es-ES" b="1" dirty="0"/>
            <a:t>253</a:t>
          </a:r>
        </a:p>
        <a:p>
          <a:pPr algn="ctr"/>
          <a:r>
            <a:rPr lang="es-ES" b="1" dirty="0"/>
            <a:t>Peticiones</a:t>
          </a:r>
        </a:p>
        <a:p>
          <a:pPr algn="ctr"/>
          <a:r>
            <a:rPr lang="es-ES" b="1" dirty="0"/>
            <a:t>95%</a:t>
          </a:r>
        </a:p>
      </dgm:t>
    </dgm:pt>
    <dgm:pt modelId="{AC7EBEF7-F674-4CB5-BE98-7F650183D5E9}" type="par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D1BB87F5-F1A5-47F1-80A3-39F59F7C64DD}" type="sib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27F24E68-3E03-4F59-B5CD-CC77A522363B}">
      <dgm:prSet phldrT="[Texto]"/>
      <dgm:spPr/>
      <dgm:t>
        <a:bodyPr/>
        <a:lstStyle/>
        <a:p>
          <a:pPr algn="ctr"/>
          <a:endParaRPr lang="es-ES" b="1" dirty="0"/>
        </a:p>
        <a:p>
          <a:pPr algn="ctr"/>
          <a:r>
            <a:rPr lang="es-ES" b="1" dirty="0"/>
            <a:t>1</a:t>
          </a:r>
        </a:p>
        <a:p>
          <a:pPr algn="ctr"/>
          <a:r>
            <a:rPr lang="es-ES" b="1" dirty="0"/>
            <a:t>Felicitaciones</a:t>
          </a:r>
        </a:p>
        <a:p>
          <a:pPr algn="ctr"/>
          <a:r>
            <a:rPr lang="es-ES" b="1" dirty="0"/>
            <a:t>0.3% </a:t>
          </a:r>
        </a:p>
        <a:p>
          <a:pPr algn="ctr"/>
          <a:endParaRPr lang="es-CO" b="1" dirty="0"/>
        </a:p>
      </dgm:t>
    </dgm:pt>
    <dgm:pt modelId="{43085F8D-183C-410C-9A83-B7AEF29694F6}" type="parTrans" cxnId="{23C36758-6C31-428C-9456-CB23792B03F5}">
      <dgm:prSet/>
      <dgm:spPr/>
      <dgm:t>
        <a:bodyPr/>
        <a:lstStyle/>
        <a:p>
          <a:pPr algn="ctr"/>
          <a:endParaRPr lang="es-CO"/>
        </a:p>
      </dgm:t>
    </dgm:pt>
    <dgm:pt modelId="{ED86174A-9C50-4D07-83C8-2052B0EFC751}" type="sibTrans" cxnId="{23C36758-6C31-428C-9456-CB23792B03F5}">
      <dgm:prSet/>
      <dgm:spPr/>
      <dgm:t>
        <a:bodyPr/>
        <a:lstStyle/>
        <a:p>
          <a:pPr algn="ctr"/>
          <a:endParaRPr lang="es-CO"/>
        </a:p>
      </dgm:t>
    </dgm:pt>
    <dgm:pt modelId="{B0984B07-2346-43E2-8BCB-DEA1B7F98DBA}">
      <dgm:prSet phldrT="[Texto]"/>
      <dgm:spPr/>
      <dgm:t>
        <a:bodyPr/>
        <a:lstStyle/>
        <a:p>
          <a:pPr algn="ctr"/>
          <a:r>
            <a:rPr lang="es-ES" b="1" dirty="0"/>
            <a:t>  1</a:t>
          </a:r>
        </a:p>
        <a:p>
          <a:pPr algn="ctr"/>
          <a:r>
            <a:rPr lang="es-ES" b="1" dirty="0"/>
            <a:t>Invitaciones</a:t>
          </a:r>
        </a:p>
        <a:p>
          <a:pPr algn="ctr"/>
          <a:r>
            <a:rPr lang="es-ES" b="1" dirty="0"/>
            <a:t>0.3%</a:t>
          </a:r>
        </a:p>
        <a:p>
          <a:pPr algn="ctr"/>
          <a:endParaRPr lang="es-ES" b="1" dirty="0"/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19AC35A2-09F9-4EDF-9801-197A1A6A01F9}" type="par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8E42642E-949B-4809-BBF4-9E8A1BF65D99}" type="sib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413E1345-4C9A-4896-A49F-D9F8CE87FDCB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Tutela</a:t>
          </a:r>
        </a:p>
        <a:p>
          <a:pPr algn="ctr"/>
          <a:endParaRPr lang="es-ES" b="1" dirty="0"/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A3075A7D-E94C-4E71-AC45-F1510CAE45C0}" type="par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711339B-66A5-4164-A153-9C852D6BF183}" type="sib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D902AEFA-A534-435B-A74D-DF5A2FF74F7F}">
      <dgm:prSet phldrT="[Texto]"/>
      <dgm:spPr/>
      <dgm:t>
        <a:bodyPr/>
        <a:lstStyle/>
        <a:p>
          <a:endParaRPr lang="es-ES" b="1" dirty="0"/>
        </a:p>
        <a:p>
          <a:r>
            <a:rPr lang="es-ES" b="1" dirty="0"/>
            <a:t>1</a:t>
          </a:r>
        </a:p>
        <a:p>
          <a:r>
            <a:rPr lang="es-ES" b="1" dirty="0"/>
            <a:t>Denuncias </a:t>
          </a:r>
        </a:p>
        <a:p>
          <a:r>
            <a:rPr lang="es-ES" b="1" dirty="0"/>
            <a:t>0.3%</a:t>
          </a:r>
        </a:p>
        <a:p>
          <a:endParaRPr lang="es-CO" b="1" dirty="0"/>
        </a:p>
      </dgm:t>
    </dgm:pt>
    <dgm:pt modelId="{3B47A0EE-047A-455A-8C54-3FA204E78146}" type="parTrans" cxnId="{51BEE70C-4347-4E22-BE17-BFCC6C6B2F58}">
      <dgm:prSet/>
      <dgm:spPr/>
      <dgm:t>
        <a:bodyPr/>
        <a:lstStyle/>
        <a:p>
          <a:endParaRPr lang="es-ES"/>
        </a:p>
      </dgm:t>
    </dgm:pt>
    <dgm:pt modelId="{5BFEBB08-E1C5-4FDC-8FBA-BB6743C973CF}" type="sibTrans" cxnId="{51BEE70C-4347-4E22-BE17-BFCC6C6B2F58}">
      <dgm:prSet/>
      <dgm:spPr/>
      <dgm:t>
        <a:bodyPr/>
        <a:lstStyle/>
        <a:p>
          <a:endParaRPr lang="es-ES"/>
        </a:p>
      </dgm:t>
    </dgm:pt>
    <dgm:pt modelId="{CFE66721-B279-4FC8-9B12-E0E3C3BA8641}" type="pres">
      <dgm:prSet presAssocID="{58F7B174-E707-4FE0-8D31-3DB44C4D65B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3360F87-7FE4-4EA2-A374-3FD6A5EF9F18}" type="pres">
      <dgm:prSet presAssocID="{8D8B98C8-18F7-4E9D-9FD4-1E35AF603188}" presName="centerShape" presStyleLbl="node0" presStyleIdx="0" presStyleCnt="1"/>
      <dgm:spPr/>
    </dgm:pt>
    <dgm:pt modelId="{DF5ADF83-BB92-462E-876C-7C8E32FF42AE}" type="pres">
      <dgm:prSet presAssocID="{DF771C8A-66EE-4504-92C0-EC4CE8FF8ECA}" presName="node" presStyleLbl="node1" presStyleIdx="0" presStyleCnt="8">
        <dgm:presLayoutVars>
          <dgm:bulletEnabled val="1"/>
        </dgm:presLayoutVars>
      </dgm:prSet>
      <dgm:spPr/>
    </dgm:pt>
    <dgm:pt modelId="{A54A50AC-2136-4AEE-9FF1-9D9F70B5588E}" type="pres">
      <dgm:prSet presAssocID="{DF771C8A-66EE-4504-92C0-EC4CE8FF8ECA}" presName="dummy" presStyleCnt="0"/>
      <dgm:spPr/>
    </dgm:pt>
    <dgm:pt modelId="{51FDC002-27D1-49DE-9C43-A964E6EAEFBF}" type="pres">
      <dgm:prSet presAssocID="{DCBAB4DC-C2E7-449C-B12C-4F7A9054D107}" presName="sibTrans" presStyleLbl="sibTrans2D1" presStyleIdx="0" presStyleCnt="8" custLinFactNeighborX="-418" custLinFactNeighborY="1184"/>
      <dgm:spPr/>
    </dgm:pt>
    <dgm:pt modelId="{CE99AA64-5CCA-4BE9-9DD5-A154681B9D1B}" type="pres">
      <dgm:prSet presAssocID="{8CB26DD2-1E91-4E3F-BF90-D344A7D6F39C}" presName="node" presStyleLbl="node1" presStyleIdx="1" presStyleCnt="8">
        <dgm:presLayoutVars>
          <dgm:bulletEnabled val="1"/>
        </dgm:presLayoutVars>
      </dgm:prSet>
      <dgm:spPr/>
    </dgm:pt>
    <dgm:pt modelId="{1C7AA2C0-F3BD-415A-8DE1-EA66FF7CC66F}" type="pres">
      <dgm:prSet presAssocID="{8CB26DD2-1E91-4E3F-BF90-D344A7D6F39C}" presName="dummy" presStyleCnt="0"/>
      <dgm:spPr/>
    </dgm:pt>
    <dgm:pt modelId="{E67DB7E5-B202-4B0C-884E-E2C546F70AE3}" type="pres">
      <dgm:prSet presAssocID="{33A93A7E-615F-49B3-AEAE-3D905CF7ECA1}" presName="sibTrans" presStyleLbl="sibTrans2D1" presStyleIdx="1" presStyleCnt="8"/>
      <dgm:spPr/>
    </dgm:pt>
    <dgm:pt modelId="{C05739D3-3944-434D-BD81-DC0801E06F50}" type="pres">
      <dgm:prSet presAssocID="{7982A2E2-EA2A-4ACB-9F8B-02FDA5F047B8}" presName="node" presStyleLbl="node1" presStyleIdx="2" presStyleCnt="8" custRadScaleRad="99633" custRadScaleInc="-70110">
        <dgm:presLayoutVars>
          <dgm:bulletEnabled val="1"/>
        </dgm:presLayoutVars>
      </dgm:prSet>
      <dgm:spPr/>
    </dgm:pt>
    <dgm:pt modelId="{19DDF000-C520-4AD5-8B9F-EC962A0777B8}" type="pres">
      <dgm:prSet presAssocID="{7982A2E2-EA2A-4ACB-9F8B-02FDA5F047B8}" presName="dummy" presStyleCnt="0"/>
      <dgm:spPr/>
    </dgm:pt>
    <dgm:pt modelId="{C54CD132-221A-4C24-A865-E5BFC6A5EAEE}" type="pres">
      <dgm:prSet presAssocID="{7159697A-52B3-46CC-8607-CC6B9570BD2A}" presName="sibTrans" presStyleLbl="sibTrans2D1" presStyleIdx="2" presStyleCnt="8"/>
      <dgm:spPr/>
    </dgm:pt>
    <dgm:pt modelId="{A84C1919-3EE0-4FA7-949F-1F7957F34E42}" type="pres">
      <dgm:prSet presAssocID="{27F24E68-3E03-4F59-B5CD-CC77A522363B}" presName="node" presStyleLbl="node1" presStyleIdx="3" presStyleCnt="8" custRadScaleRad="105131" custRadScaleInc="-63015">
        <dgm:presLayoutVars>
          <dgm:bulletEnabled val="1"/>
        </dgm:presLayoutVars>
      </dgm:prSet>
      <dgm:spPr/>
    </dgm:pt>
    <dgm:pt modelId="{7C9B9F18-9808-4D30-AE35-02B201B2173A}" type="pres">
      <dgm:prSet presAssocID="{27F24E68-3E03-4F59-B5CD-CC77A522363B}" presName="dummy" presStyleCnt="0"/>
      <dgm:spPr/>
    </dgm:pt>
    <dgm:pt modelId="{E272EBBB-42A3-4539-A44D-18950A5E1BE0}" type="pres">
      <dgm:prSet presAssocID="{ED86174A-9C50-4D07-83C8-2052B0EFC751}" presName="sibTrans" presStyleLbl="sibTrans2D1" presStyleIdx="3" presStyleCnt="8"/>
      <dgm:spPr/>
    </dgm:pt>
    <dgm:pt modelId="{711F0819-D66D-4637-B660-BFACEF3747E7}" type="pres">
      <dgm:prSet presAssocID="{D902AEFA-A534-435B-A74D-DF5A2FF74F7F}" presName="node" presStyleLbl="node1" presStyleIdx="4" presStyleCnt="8" custRadScaleRad="105131" custRadScaleInc="-63015">
        <dgm:presLayoutVars>
          <dgm:bulletEnabled val="1"/>
        </dgm:presLayoutVars>
      </dgm:prSet>
      <dgm:spPr/>
    </dgm:pt>
    <dgm:pt modelId="{2C6082EE-09FE-46E0-9299-EBA3110EE42A}" type="pres">
      <dgm:prSet presAssocID="{D902AEFA-A534-435B-A74D-DF5A2FF74F7F}" presName="dummy" presStyleCnt="0"/>
      <dgm:spPr/>
    </dgm:pt>
    <dgm:pt modelId="{35DFB2FC-80D9-41E5-AF10-7D07B7316C8E}" type="pres">
      <dgm:prSet presAssocID="{5BFEBB08-E1C5-4FDC-8FBA-BB6743C973CF}" presName="sibTrans" presStyleLbl="sibTrans2D1" presStyleIdx="4" presStyleCnt="8"/>
      <dgm:spPr/>
    </dgm:pt>
    <dgm:pt modelId="{9A831015-C689-4E4C-9237-FBBD6F688D52}" type="pres">
      <dgm:prSet presAssocID="{B0984B07-2346-43E2-8BCB-DEA1B7F98DBA}" presName="node" presStyleLbl="node1" presStyleIdx="5" presStyleCnt="8">
        <dgm:presLayoutVars>
          <dgm:bulletEnabled val="1"/>
        </dgm:presLayoutVars>
      </dgm:prSet>
      <dgm:spPr/>
    </dgm:pt>
    <dgm:pt modelId="{4EAD790F-051C-4BB2-9001-C02AF9E12182}" type="pres">
      <dgm:prSet presAssocID="{B0984B07-2346-43E2-8BCB-DEA1B7F98DBA}" presName="dummy" presStyleCnt="0"/>
      <dgm:spPr/>
    </dgm:pt>
    <dgm:pt modelId="{C4A0A4ED-367B-4B3E-A5C4-3D065C373F4A}" type="pres">
      <dgm:prSet presAssocID="{8E42642E-949B-4809-BBF4-9E8A1BF65D99}" presName="sibTrans" presStyleLbl="sibTrans2D1" presStyleIdx="5" presStyleCnt="8"/>
      <dgm:spPr/>
    </dgm:pt>
    <dgm:pt modelId="{180443CB-7B97-43F4-BA11-B720AA37EE2E}" type="pres">
      <dgm:prSet presAssocID="{413E1345-4C9A-4896-A49F-D9F8CE87FDCB}" presName="node" presStyleLbl="node1" presStyleIdx="6" presStyleCnt="8" custRadScaleRad="101540" custRadScaleInc="-18271">
        <dgm:presLayoutVars>
          <dgm:bulletEnabled val="1"/>
        </dgm:presLayoutVars>
      </dgm:prSet>
      <dgm:spPr/>
    </dgm:pt>
    <dgm:pt modelId="{CD3852DA-9825-495A-88B3-23F405E6D91F}" type="pres">
      <dgm:prSet presAssocID="{413E1345-4C9A-4896-A49F-D9F8CE87FDCB}" presName="dummy" presStyleCnt="0"/>
      <dgm:spPr/>
    </dgm:pt>
    <dgm:pt modelId="{5CB63094-53BE-4F91-B224-C4C94690E030}" type="pres">
      <dgm:prSet presAssocID="{4711339B-66A5-4164-A153-9C852D6BF183}" presName="sibTrans" presStyleLbl="sibTrans2D1" presStyleIdx="6" presStyleCnt="8"/>
      <dgm:spPr/>
    </dgm:pt>
    <dgm:pt modelId="{D3AD6926-5EA2-44BE-AD58-191CF17AB949}" type="pres">
      <dgm:prSet presAssocID="{1C4B34F8-F0FB-42A1-A205-878EFB1BEA5A}" presName="node" presStyleLbl="node1" presStyleIdx="7" presStyleCnt="8">
        <dgm:presLayoutVars>
          <dgm:bulletEnabled val="1"/>
        </dgm:presLayoutVars>
      </dgm:prSet>
      <dgm:spPr/>
    </dgm:pt>
    <dgm:pt modelId="{6FDBEC82-736A-4BE2-8BCF-8E9D837B3501}" type="pres">
      <dgm:prSet presAssocID="{1C4B34F8-F0FB-42A1-A205-878EFB1BEA5A}" presName="dummy" presStyleCnt="0"/>
      <dgm:spPr/>
    </dgm:pt>
    <dgm:pt modelId="{96B69D24-232C-4D20-90AB-BDFF301B8F6E}" type="pres">
      <dgm:prSet presAssocID="{D1BB87F5-F1A5-47F1-80A3-39F59F7C64DD}" presName="sibTrans" presStyleLbl="sibTrans2D1" presStyleIdx="7" presStyleCnt="8" custLinFactNeighborX="332" custLinFactNeighborY="0"/>
      <dgm:spPr/>
    </dgm:pt>
  </dgm:ptLst>
  <dgm:cxnLst>
    <dgm:cxn modelId="{2BE7B703-DD61-4F60-B70B-8937D53137AB}" type="presOf" srcId="{7982A2E2-EA2A-4ACB-9F8B-02FDA5F047B8}" destId="{C05739D3-3944-434D-BD81-DC0801E06F50}" srcOrd="0" destOrd="0" presId="urn:microsoft.com/office/officeart/2005/8/layout/radial6"/>
    <dgm:cxn modelId="{F3DEC703-504B-4F66-BC10-9BBDCEF02554}" type="presOf" srcId="{58F7B174-E707-4FE0-8D31-3DB44C4D65BF}" destId="{CFE66721-B279-4FC8-9B12-E0E3C3BA8641}" srcOrd="0" destOrd="0" presId="urn:microsoft.com/office/officeart/2005/8/layout/radial6"/>
    <dgm:cxn modelId="{817E2505-9958-4095-BF71-C2B6B601C44C}" srcId="{8D8B98C8-18F7-4E9D-9FD4-1E35AF603188}" destId="{1C4B34F8-F0FB-42A1-A205-878EFB1BEA5A}" srcOrd="7" destOrd="0" parTransId="{AC7EBEF7-F674-4CB5-BE98-7F650183D5E9}" sibTransId="{D1BB87F5-F1A5-47F1-80A3-39F59F7C64DD}"/>
    <dgm:cxn modelId="{51BEE70C-4347-4E22-BE17-BFCC6C6B2F58}" srcId="{8D8B98C8-18F7-4E9D-9FD4-1E35AF603188}" destId="{D902AEFA-A534-435B-A74D-DF5A2FF74F7F}" srcOrd="4" destOrd="0" parTransId="{3B47A0EE-047A-455A-8C54-3FA204E78146}" sibTransId="{5BFEBB08-E1C5-4FDC-8FBA-BB6743C973CF}"/>
    <dgm:cxn modelId="{91306611-3A4F-41A7-99B5-B3CC60791924}" type="presOf" srcId="{8CB26DD2-1E91-4E3F-BF90-D344A7D6F39C}" destId="{CE99AA64-5CCA-4BE9-9DD5-A154681B9D1B}" srcOrd="0" destOrd="0" presId="urn:microsoft.com/office/officeart/2005/8/layout/radial6"/>
    <dgm:cxn modelId="{142C242F-E35F-4294-B46A-F0DA88F485C7}" type="presOf" srcId="{5BFEBB08-E1C5-4FDC-8FBA-BB6743C973CF}" destId="{35DFB2FC-80D9-41E5-AF10-7D07B7316C8E}" srcOrd="0" destOrd="0" presId="urn:microsoft.com/office/officeart/2005/8/layout/radial6"/>
    <dgm:cxn modelId="{ECB45C3B-FC37-4408-9C3E-8E6C86A21CC1}" type="presOf" srcId="{D1BB87F5-F1A5-47F1-80A3-39F59F7C64DD}" destId="{96B69D24-232C-4D20-90AB-BDFF301B8F6E}" srcOrd="0" destOrd="0" presId="urn:microsoft.com/office/officeart/2005/8/layout/radial6"/>
    <dgm:cxn modelId="{8BF9BA40-C13E-4B5C-B71B-6EF598AD6B55}" srcId="{8D8B98C8-18F7-4E9D-9FD4-1E35AF603188}" destId="{8CB26DD2-1E91-4E3F-BF90-D344A7D6F39C}" srcOrd="1" destOrd="0" parTransId="{4E1CE809-4401-4FD1-BF4C-26A03D62BF83}" sibTransId="{33A93A7E-615F-49B3-AEAE-3D905CF7ECA1}"/>
    <dgm:cxn modelId="{B68A0A65-345D-4F87-9446-0073EE5270FF}" type="presOf" srcId="{4711339B-66A5-4164-A153-9C852D6BF183}" destId="{5CB63094-53BE-4F91-B224-C4C94690E030}" srcOrd="0" destOrd="0" presId="urn:microsoft.com/office/officeart/2005/8/layout/radial6"/>
    <dgm:cxn modelId="{4AE73E68-4B04-4B44-AB98-8D18E9589C71}" type="presOf" srcId="{8D8B98C8-18F7-4E9D-9FD4-1E35AF603188}" destId="{F3360F87-7FE4-4EA2-A374-3FD6A5EF9F18}" srcOrd="0" destOrd="0" presId="urn:microsoft.com/office/officeart/2005/8/layout/radial6"/>
    <dgm:cxn modelId="{F4A99668-B11C-4F14-9D5C-BB87B177BC5F}" type="presOf" srcId="{8E42642E-949B-4809-BBF4-9E8A1BF65D99}" destId="{C4A0A4ED-367B-4B3E-A5C4-3D065C373F4A}" srcOrd="0" destOrd="0" presId="urn:microsoft.com/office/officeart/2005/8/layout/radial6"/>
    <dgm:cxn modelId="{B5205769-11AC-4675-B3FB-D8C6856F25D4}" srcId="{58F7B174-E707-4FE0-8D31-3DB44C4D65BF}" destId="{8D8B98C8-18F7-4E9D-9FD4-1E35AF603188}" srcOrd="0" destOrd="0" parTransId="{50DFB4AF-3706-4A33-AB19-36C376112F05}" sibTransId="{ED6CE45C-EEE5-47EB-B752-147504075949}"/>
    <dgm:cxn modelId="{1099BD4A-35D5-45AA-8CFE-36FAFFAC4189}" srcId="{8D8B98C8-18F7-4E9D-9FD4-1E35AF603188}" destId="{7982A2E2-EA2A-4ACB-9F8B-02FDA5F047B8}" srcOrd="2" destOrd="0" parTransId="{D5EB614D-CBE0-4B0F-99BD-895936430AC2}" sibTransId="{7159697A-52B3-46CC-8607-CC6B9570BD2A}"/>
    <dgm:cxn modelId="{44DF394D-E63A-42C5-B80F-5448DB5835D2}" srcId="{8D8B98C8-18F7-4E9D-9FD4-1E35AF603188}" destId="{DF771C8A-66EE-4504-92C0-EC4CE8FF8ECA}" srcOrd="0" destOrd="0" parTransId="{01DDB37C-FD5A-4246-931B-004CE8EA5B01}" sibTransId="{DCBAB4DC-C2E7-449C-B12C-4F7A9054D107}"/>
    <dgm:cxn modelId="{B51D4971-1B98-46E8-AE9B-E71FB1AADFA4}" type="presOf" srcId="{413E1345-4C9A-4896-A49F-D9F8CE87FDCB}" destId="{180443CB-7B97-43F4-BA11-B720AA37EE2E}" srcOrd="0" destOrd="0" presId="urn:microsoft.com/office/officeart/2005/8/layout/radial6"/>
    <dgm:cxn modelId="{23C36758-6C31-428C-9456-CB23792B03F5}" srcId="{8D8B98C8-18F7-4E9D-9FD4-1E35AF603188}" destId="{27F24E68-3E03-4F59-B5CD-CC77A522363B}" srcOrd="3" destOrd="0" parTransId="{43085F8D-183C-410C-9A83-B7AEF29694F6}" sibTransId="{ED86174A-9C50-4D07-83C8-2052B0EFC751}"/>
    <dgm:cxn modelId="{F7F8E484-C200-4FD5-9039-FE3321FFC865}" type="presOf" srcId="{D902AEFA-A534-435B-A74D-DF5A2FF74F7F}" destId="{711F0819-D66D-4637-B660-BFACEF3747E7}" srcOrd="0" destOrd="0" presId="urn:microsoft.com/office/officeart/2005/8/layout/radial6"/>
    <dgm:cxn modelId="{4553FFA3-FEA1-4F37-93BB-B5C45BA1DE1A}" srcId="{8D8B98C8-18F7-4E9D-9FD4-1E35AF603188}" destId="{B0984B07-2346-43E2-8BCB-DEA1B7F98DBA}" srcOrd="5" destOrd="0" parTransId="{19AC35A2-09F9-4EDF-9801-197A1A6A01F9}" sibTransId="{8E42642E-949B-4809-BBF4-9E8A1BF65D99}"/>
    <dgm:cxn modelId="{B603ADB2-CCA8-49CE-ACE9-4954A6327479}" type="presOf" srcId="{33A93A7E-615F-49B3-AEAE-3D905CF7ECA1}" destId="{E67DB7E5-B202-4B0C-884E-E2C546F70AE3}" srcOrd="0" destOrd="0" presId="urn:microsoft.com/office/officeart/2005/8/layout/radial6"/>
    <dgm:cxn modelId="{3F75EEBE-B117-430C-A15B-D691756A43F0}" type="presOf" srcId="{7159697A-52B3-46CC-8607-CC6B9570BD2A}" destId="{C54CD132-221A-4C24-A865-E5BFC6A5EAEE}" srcOrd="0" destOrd="0" presId="urn:microsoft.com/office/officeart/2005/8/layout/radial6"/>
    <dgm:cxn modelId="{052214C0-47C3-4863-A09B-91AFD905AB6A}" type="presOf" srcId="{1C4B34F8-F0FB-42A1-A205-878EFB1BEA5A}" destId="{D3AD6926-5EA2-44BE-AD58-191CF17AB949}" srcOrd="0" destOrd="0" presId="urn:microsoft.com/office/officeart/2005/8/layout/radial6"/>
    <dgm:cxn modelId="{83A23CD3-732C-4BD7-9BD1-88F4329177DC}" type="presOf" srcId="{27F24E68-3E03-4F59-B5CD-CC77A522363B}" destId="{A84C1919-3EE0-4FA7-949F-1F7957F34E42}" srcOrd="0" destOrd="0" presId="urn:microsoft.com/office/officeart/2005/8/layout/radial6"/>
    <dgm:cxn modelId="{A61637DB-0492-4026-B90A-57A7FDDE0E46}" type="presOf" srcId="{B0984B07-2346-43E2-8BCB-DEA1B7F98DBA}" destId="{9A831015-C689-4E4C-9237-FBBD6F688D52}" srcOrd="0" destOrd="0" presId="urn:microsoft.com/office/officeart/2005/8/layout/radial6"/>
    <dgm:cxn modelId="{4F9730E8-0E09-4BAE-BF4D-6BC5C97EB4DE}" srcId="{8D8B98C8-18F7-4E9D-9FD4-1E35AF603188}" destId="{413E1345-4C9A-4896-A49F-D9F8CE87FDCB}" srcOrd="6" destOrd="0" parTransId="{A3075A7D-E94C-4E71-AC45-F1510CAE45C0}" sibTransId="{4711339B-66A5-4164-A153-9C852D6BF183}"/>
    <dgm:cxn modelId="{C0945BED-F87B-462B-A292-C6D8E693A294}" type="presOf" srcId="{DCBAB4DC-C2E7-449C-B12C-4F7A9054D107}" destId="{51FDC002-27D1-49DE-9C43-A964E6EAEFBF}" srcOrd="0" destOrd="0" presId="urn:microsoft.com/office/officeart/2005/8/layout/radial6"/>
    <dgm:cxn modelId="{3D8A32F4-3786-4E9E-99AC-67911404D3CC}" type="presOf" srcId="{DF771C8A-66EE-4504-92C0-EC4CE8FF8ECA}" destId="{DF5ADF83-BB92-462E-876C-7C8E32FF42AE}" srcOrd="0" destOrd="0" presId="urn:microsoft.com/office/officeart/2005/8/layout/radial6"/>
    <dgm:cxn modelId="{E3185CF5-FD32-4DCF-878C-46C202D847BA}" type="presOf" srcId="{ED86174A-9C50-4D07-83C8-2052B0EFC751}" destId="{E272EBBB-42A3-4539-A44D-18950A5E1BE0}" srcOrd="0" destOrd="0" presId="urn:microsoft.com/office/officeart/2005/8/layout/radial6"/>
    <dgm:cxn modelId="{93656BF9-A7DD-4A01-BEE1-261002CA9138}" type="presParOf" srcId="{CFE66721-B279-4FC8-9B12-E0E3C3BA8641}" destId="{F3360F87-7FE4-4EA2-A374-3FD6A5EF9F18}" srcOrd="0" destOrd="0" presId="urn:microsoft.com/office/officeart/2005/8/layout/radial6"/>
    <dgm:cxn modelId="{7F8F3DE0-0BE0-4975-9B32-DE3E9207E779}" type="presParOf" srcId="{CFE66721-B279-4FC8-9B12-E0E3C3BA8641}" destId="{DF5ADF83-BB92-462E-876C-7C8E32FF42AE}" srcOrd="1" destOrd="0" presId="urn:microsoft.com/office/officeart/2005/8/layout/radial6"/>
    <dgm:cxn modelId="{784CAEFB-480C-445E-8050-E336623C78F5}" type="presParOf" srcId="{CFE66721-B279-4FC8-9B12-E0E3C3BA8641}" destId="{A54A50AC-2136-4AEE-9FF1-9D9F70B5588E}" srcOrd="2" destOrd="0" presId="urn:microsoft.com/office/officeart/2005/8/layout/radial6"/>
    <dgm:cxn modelId="{F2083C25-F99F-4BF0-B2E8-D76E04F91077}" type="presParOf" srcId="{CFE66721-B279-4FC8-9B12-E0E3C3BA8641}" destId="{51FDC002-27D1-49DE-9C43-A964E6EAEFBF}" srcOrd="3" destOrd="0" presId="urn:microsoft.com/office/officeart/2005/8/layout/radial6"/>
    <dgm:cxn modelId="{9C9CBC96-FCE8-4CAC-BA30-E58B0295C00F}" type="presParOf" srcId="{CFE66721-B279-4FC8-9B12-E0E3C3BA8641}" destId="{CE99AA64-5CCA-4BE9-9DD5-A154681B9D1B}" srcOrd="4" destOrd="0" presId="urn:microsoft.com/office/officeart/2005/8/layout/radial6"/>
    <dgm:cxn modelId="{6CA81888-2473-4D52-B9E4-F8B204D4ACE8}" type="presParOf" srcId="{CFE66721-B279-4FC8-9B12-E0E3C3BA8641}" destId="{1C7AA2C0-F3BD-415A-8DE1-EA66FF7CC66F}" srcOrd="5" destOrd="0" presId="urn:microsoft.com/office/officeart/2005/8/layout/radial6"/>
    <dgm:cxn modelId="{82C46945-FAAA-454F-B3E5-944E3CC07876}" type="presParOf" srcId="{CFE66721-B279-4FC8-9B12-E0E3C3BA8641}" destId="{E67DB7E5-B202-4B0C-884E-E2C546F70AE3}" srcOrd="6" destOrd="0" presId="urn:microsoft.com/office/officeart/2005/8/layout/radial6"/>
    <dgm:cxn modelId="{A91CA342-A886-4BD2-9515-CDDC06A12EB5}" type="presParOf" srcId="{CFE66721-B279-4FC8-9B12-E0E3C3BA8641}" destId="{C05739D3-3944-434D-BD81-DC0801E06F50}" srcOrd="7" destOrd="0" presId="urn:microsoft.com/office/officeart/2005/8/layout/radial6"/>
    <dgm:cxn modelId="{FFE19762-70E3-4454-84BC-C0656BBEB210}" type="presParOf" srcId="{CFE66721-B279-4FC8-9B12-E0E3C3BA8641}" destId="{19DDF000-C520-4AD5-8B9F-EC962A0777B8}" srcOrd="8" destOrd="0" presId="urn:microsoft.com/office/officeart/2005/8/layout/radial6"/>
    <dgm:cxn modelId="{FBF9A3C9-902C-4A66-8B31-78E808656471}" type="presParOf" srcId="{CFE66721-B279-4FC8-9B12-E0E3C3BA8641}" destId="{C54CD132-221A-4C24-A865-E5BFC6A5EAEE}" srcOrd="9" destOrd="0" presId="urn:microsoft.com/office/officeart/2005/8/layout/radial6"/>
    <dgm:cxn modelId="{D5F43346-26B9-439A-BF46-4DF71D077988}" type="presParOf" srcId="{CFE66721-B279-4FC8-9B12-E0E3C3BA8641}" destId="{A84C1919-3EE0-4FA7-949F-1F7957F34E42}" srcOrd="10" destOrd="0" presId="urn:microsoft.com/office/officeart/2005/8/layout/radial6"/>
    <dgm:cxn modelId="{BD5998B6-117C-42DA-AAD0-11690E88FD14}" type="presParOf" srcId="{CFE66721-B279-4FC8-9B12-E0E3C3BA8641}" destId="{7C9B9F18-9808-4D30-AE35-02B201B2173A}" srcOrd="11" destOrd="0" presId="urn:microsoft.com/office/officeart/2005/8/layout/radial6"/>
    <dgm:cxn modelId="{DD597BA3-CD8C-442D-9B8D-6162DE9DD9B1}" type="presParOf" srcId="{CFE66721-B279-4FC8-9B12-E0E3C3BA8641}" destId="{E272EBBB-42A3-4539-A44D-18950A5E1BE0}" srcOrd="12" destOrd="0" presId="urn:microsoft.com/office/officeart/2005/8/layout/radial6"/>
    <dgm:cxn modelId="{C1417366-1CB3-4C34-95F2-61B135AFC31F}" type="presParOf" srcId="{CFE66721-B279-4FC8-9B12-E0E3C3BA8641}" destId="{711F0819-D66D-4637-B660-BFACEF3747E7}" srcOrd="13" destOrd="0" presId="urn:microsoft.com/office/officeart/2005/8/layout/radial6"/>
    <dgm:cxn modelId="{19BFAEAF-76B2-4AEE-A2AA-17A72D1AF78D}" type="presParOf" srcId="{CFE66721-B279-4FC8-9B12-E0E3C3BA8641}" destId="{2C6082EE-09FE-46E0-9299-EBA3110EE42A}" srcOrd="14" destOrd="0" presId="urn:microsoft.com/office/officeart/2005/8/layout/radial6"/>
    <dgm:cxn modelId="{FEC1A0D3-2F3B-4731-AA99-AC113D361FA8}" type="presParOf" srcId="{CFE66721-B279-4FC8-9B12-E0E3C3BA8641}" destId="{35DFB2FC-80D9-41E5-AF10-7D07B7316C8E}" srcOrd="15" destOrd="0" presId="urn:microsoft.com/office/officeart/2005/8/layout/radial6"/>
    <dgm:cxn modelId="{8415A254-3D38-42E2-9E48-4E35D66E70A3}" type="presParOf" srcId="{CFE66721-B279-4FC8-9B12-E0E3C3BA8641}" destId="{9A831015-C689-4E4C-9237-FBBD6F688D52}" srcOrd="16" destOrd="0" presId="urn:microsoft.com/office/officeart/2005/8/layout/radial6"/>
    <dgm:cxn modelId="{644ADF00-4A23-499B-9FC1-2DFC099E9471}" type="presParOf" srcId="{CFE66721-B279-4FC8-9B12-E0E3C3BA8641}" destId="{4EAD790F-051C-4BB2-9001-C02AF9E12182}" srcOrd="17" destOrd="0" presId="urn:microsoft.com/office/officeart/2005/8/layout/radial6"/>
    <dgm:cxn modelId="{E958EF31-29BA-454F-8349-63173C3F1FA1}" type="presParOf" srcId="{CFE66721-B279-4FC8-9B12-E0E3C3BA8641}" destId="{C4A0A4ED-367B-4B3E-A5C4-3D065C373F4A}" srcOrd="18" destOrd="0" presId="urn:microsoft.com/office/officeart/2005/8/layout/radial6"/>
    <dgm:cxn modelId="{2C69CEB0-67C8-4A5A-A44B-03ABB5CA9A87}" type="presParOf" srcId="{CFE66721-B279-4FC8-9B12-E0E3C3BA8641}" destId="{180443CB-7B97-43F4-BA11-B720AA37EE2E}" srcOrd="19" destOrd="0" presId="urn:microsoft.com/office/officeart/2005/8/layout/radial6"/>
    <dgm:cxn modelId="{178AC9CF-D529-4609-BB2D-B6DEFF556929}" type="presParOf" srcId="{CFE66721-B279-4FC8-9B12-E0E3C3BA8641}" destId="{CD3852DA-9825-495A-88B3-23F405E6D91F}" srcOrd="20" destOrd="0" presId="urn:microsoft.com/office/officeart/2005/8/layout/radial6"/>
    <dgm:cxn modelId="{62C007B6-50F9-43C9-A21F-0E1EDAD9FCAC}" type="presParOf" srcId="{CFE66721-B279-4FC8-9B12-E0E3C3BA8641}" destId="{5CB63094-53BE-4F91-B224-C4C94690E030}" srcOrd="21" destOrd="0" presId="urn:microsoft.com/office/officeart/2005/8/layout/radial6"/>
    <dgm:cxn modelId="{2E35B5D5-3FFF-436A-8D77-28F517FE106A}" type="presParOf" srcId="{CFE66721-B279-4FC8-9B12-E0E3C3BA8641}" destId="{D3AD6926-5EA2-44BE-AD58-191CF17AB949}" srcOrd="22" destOrd="0" presId="urn:microsoft.com/office/officeart/2005/8/layout/radial6"/>
    <dgm:cxn modelId="{9A9EDC41-CF5D-49A8-9166-2A63738F0F8A}" type="presParOf" srcId="{CFE66721-B279-4FC8-9B12-E0E3C3BA8641}" destId="{6FDBEC82-736A-4BE2-8BCF-8E9D837B3501}" srcOrd="23" destOrd="0" presId="urn:microsoft.com/office/officeart/2005/8/layout/radial6"/>
    <dgm:cxn modelId="{079BD03B-0730-4CB7-9607-2724645C5BA8}" type="presParOf" srcId="{CFE66721-B279-4FC8-9B12-E0E3C3BA8641}" destId="{96B69D24-232C-4D20-90AB-BDFF301B8F6E}" srcOrd="24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81E73-AA19-41BA-BB52-3B2264176281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328B5B-C81B-4D3B-8C46-9180E41058EE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134</a:t>
          </a:r>
        </a:p>
        <a:p>
          <a:r>
            <a:rPr lang="es-ES" sz="1100" dirty="0">
              <a:latin typeface="Oswald" panose="00000500000000000000" pitchFamily="2" charset="0"/>
            </a:rPr>
            <a:t>Ventanilla única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50.4%  </a:t>
          </a:r>
        </a:p>
      </dgm:t>
    </dgm:pt>
    <dgm:pt modelId="{317DB9EB-8B96-4480-8FEE-28FF9065E17E}" type="parTrans" cxnId="{81209999-32A5-4260-A4E8-CE751E3E792F}">
      <dgm:prSet/>
      <dgm:spPr/>
      <dgm:t>
        <a:bodyPr/>
        <a:lstStyle/>
        <a:p>
          <a:endParaRPr lang="es-ES"/>
        </a:p>
      </dgm:t>
    </dgm:pt>
    <dgm:pt modelId="{79B54D2A-079F-4007-A0F1-2550FD8BDCBA}" type="sibTrans" cxnId="{81209999-32A5-4260-A4E8-CE751E3E792F}">
      <dgm:prSet/>
      <dgm:spPr/>
      <dgm:t>
        <a:bodyPr/>
        <a:lstStyle/>
        <a:p>
          <a:endParaRPr lang="es-ES"/>
        </a:p>
      </dgm:t>
    </dgm:pt>
    <dgm:pt modelId="{09299ABE-7BF1-45E3-A232-B15496434C16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110</a:t>
          </a:r>
        </a:p>
        <a:p>
          <a:r>
            <a:rPr lang="es-ES" sz="1100" dirty="0">
              <a:latin typeface="Oswald" panose="00000500000000000000" pitchFamily="2" charset="0"/>
            </a:rPr>
            <a:t>Correo electrónico</a:t>
          </a:r>
        </a:p>
        <a:p>
          <a:r>
            <a:rPr lang="es-ES" sz="1100" dirty="0">
              <a:latin typeface="Oswald" panose="00000500000000000000" pitchFamily="2" charset="0"/>
            </a:rPr>
            <a:t>41.3%</a:t>
          </a:r>
        </a:p>
      </dgm:t>
    </dgm:pt>
    <dgm:pt modelId="{F9892914-1E56-4DD9-9BDE-911CDB6D9E6D}" type="parTrans" cxnId="{7CE8957D-71D5-4720-AEF6-6A575A9AD549}">
      <dgm:prSet/>
      <dgm:spPr/>
      <dgm:t>
        <a:bodyPr/>
        <a:lstStyle/>
        <a:p>
          <a:endParaRPr lang="es-ES"/>
        </a:p>
      </dgm:t>
    </dgm:pt>
    <dgm:pt modelId="{BEDCC856-DD40-4611-8715-F40EF01E8B20}" type="sibTrans" cxnId="{7CE8957D-71D5-4720-AEF6-6A575A9AD549}">
      <dgm:prSet/>
      <dgm:spPr/>
      <dgm:t>
        <a:bodyPr/>
        <a:lstStyle/>
        <a:p>
          <a:endParaRPr lang="es-ES"/>
        </a:p>
      </dgm:t>
    </dgm:pt>
    <dgm:pt modelId="{73954B0E-8B60-454D-A764-B8C02A64E2E5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21</a:t>
          </a:r>
        </a:p>
        <a:p>
          <a:r>
            <a:rPr lang="es-ES" sz="1100" dirty="0">
              <a:latin typeface="Oswald" panose="00000500000000000000" pitchFamily="2" charset="0"/>
            </a:rPr>
            <a:t>Página Web</a:t>
          </a:r>
        </a:p>
        <a:p>
          <a:r>
            <a:rPr lang="es-ES" sz="1100" dirty="0">
              <a:latin typeface="Oswald" panose="00000500000000000000" pitchFamily="2" charset="0"/>
            </a:rPr>
            <a:t>7.8%</a:t>
          </a:r>
        </a:p>
      </dgm:t>
    </dgm:pt>
    <dgm:pt modelId="{ED12AEA1-40A3-4B13-9B9B-5A92B63750F7}" type="parTrans" cxnId="{04C9C012-B455-449D-9D89-B14992B750B5}">
      <dgm:prSet/>
      <dgm:spPr/>
      <dgm:t>
        <a:bodyPr/>
        <a:lstStyle/>
        <a:p>
          <a:endParaRPr lang="es-ES"/>
        </a:p>
      </dgm:t>
    </dgm:pt>
    <dgm:pt modelId="{ED255915-5E0D-4F1F-8539-31E9EFD4A767}" type="sibTrans" cxnId="{04C9C012-B455-449D-9D89-B14992B750B5}">
      <dgm:prSet/>
      <dgm:spPr/>
      <dgm:t>
        <a:bodyPr/>
        <a:lstStyle/>
        <a:p>
          <a:endParaRPr lang="es-ES"/>
        </a:p>
      </dgm:t>
    </dgm:pt>
    <dgm:pt modelId="{4AD0D78C-E2CA-4707-B84C-1FEE6F07A938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1</a:t>
          </a:r>
        </a:p>
        <a:p>
          <a:r>
            <a:rPr lang="es-ES" sz="1100" dirty="0">
              <a:latin typeface="Oswald" panose="00000500000000000000" pitchFamily="2" charset="0"/>
            </a:rPr>
            <a:t>Buzón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0.3% </a:t>
          </a:r>
        </a:p>
      </dgm:t>
    </dgm:pt>
    <dgm:pt modelId="{B9630885-C400-44EF-B14E-35988BE8AE51}" type="parTrans" cxnId="{1A551461-0BF4-46E6-9EEA-00449CD04B97}">
      <dgm:prSet/>
      <dgm:spPr/>
      <dgm:t>
        <a:bodyPr/>
        <a:lstStyle/>
        <a:p>
          <a:endParaRPr lang="es-ES"/>
        </a:p>
      </dgm:t>
    </dgm:pt>
    <dgm:pt modelId="{B4F82761-AA60-44EE-A143-A8B5C9E08F7E}" type="sibTrans" cxnId="{1A551461-0BF4-46E6-9EEA-00449CD04B97}">
      <dgm:prSet/>
      <dgm:spPr/>
      <dgm:t>
        <a:bodyPr/>
        <a:lstStyle/>
        <a:p>
          <a:endParaRPr lang="es-ES"/>
        </a:p>
      </dgm:t>
    </dgm:pt>
    <dgm:pt modelId="{8EF1EFE8-3BC3-413F-8BD9-11F3DCCB0D34}" type="pres">
      <dgm:prSet presAssocID="{9E881E73-AA19-41BA-BB52-3B2264176281}" presName="matrix" presStyleCnt="0">
        <dgm:presLayoutVars>
          <dgm:chMax val="1"/>
          <dgm:dir/>
          <dgm:resizeHandles val="exact"/>
        </dgm:presLayoutVars>
      </dgm:prSet>
      <dgm:spPr/>
    </dgm:pt>
    <dgm:pt modelId="{DF49ECE2-696C-41B1-829C-C1995B5FEEC9}" type="pres">
      <dgm:prSet presAssocID="{9E881E73-AA19-41BA-BB52-3B2264176281}" presName="axisShape" presStyleLbl="bgShp" presStyleIdx="0" presStyleCnt="1"/>
      <dgm:spPr/>
    </dgm:pt>
    <dgm:pt modelId="{13768AED-E3D4-4F91-9316-C1E4DDA2731E}" type="pres">
      <dgm:prSet presAssocID="{9E881E73-AA19-41BA-BB52-3B226417628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75947D1-F283-493C-823E-AEE79CA9E073}" type="pres">
      <dgm:prSet presAssocID="{9E881E73-AA19-41BA-BB52-3B226417628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67C7D60-F37A-4848-B829-B974C14CA14E}" type="pres">
      <dgm:prSet presAssocID="{9E881E73-AA19-41BA-BB52-3B226417628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6F96BBE-DC87-408D-8DEB-997BAA48BE0C}" type="pres">
      <dgm:prSet presAssocID="{9E881E73-AA19-41BA-BB52-3B226417628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4C9C012-B455-449D-9D89-B14992B750B5}" srcId="{9E881E73-AA19-41BA-BB52-3B2264176281}" destId="{73954B0E-8B60-454D-A764-B8C02A64E2E5}" srcOrd="2" destOrd="0" parTransId="{ED12AEA1-40A3-4B13-9B9B-5A92B63750F7}" sibTransId="{ED255915-5E0D-4F1F-8539-31E9EFD4A767}"/>
    <dgm:cxn modelId="{1A551461-0BF4-46E6-9EEA-00449CD04B97}" srcId="{9E881E73-AA19-41BA-BB52-3B2264176281}" destId="{4AD0D78C-E2CA-4707-B84C-1FEE6F07A938}" srcOrd="3" destOrd="0" parTransId="{B9630885-C400-44EF-B14E-35988BE8AE51}" sibTransId="{B4F82761-AA60-44EE-A143-A8B5C9E08F7E}"/>
    <dgm:cxn modelId="{6DE96E42-41CD-4332-BB30-48DD1CC4B37E}" type="presOf" srcId="{09299ABE-7BF1-45E3-A232-B15496434C16}" destId="{675947D1-F283-493C-823E-AEE79CA9E073}" srcOrd="0" destOrd="0" presId="urn:microsoft.com/office/officeart/2005/8/layout/matrix2"/>
    <dgm:cxn modelId="{24396B46-4D15-42D6-8F31-3322B85FD150}" type="presOf" srcId="{4AD0D78C-E2CA-4707-B84C-1FEE6F07A938}" destId="{86F96BBE-DC87-408D-8DEB-997BAA48BE0C}" srcOrd="0" destOrd="0" presId="urn:microsoft.com/office/officeart/2005/8/layout/matrix2"/>
    <dgm:cxn modelId="{0E86BD59-27D8-4598-B18B-6D2BD0BB7621}" type="presOf" srcId="{9E881E73-AA19-41BA-BB52-3B2264176281}" destId="{8EF1EFE8-3BC3-413F-8BD9-11F3DCCB0D34}" srcOrd="0" destOrd="0" presId="urn:microsoft.com/office/officeart/2005/8/layout/matrix2"/>
    <dgm:cxn modelId="{7CE8957D-71D5-4720-AEF6-6A575A9AD549}" srcId="{9E881E73-AA19-41BA-BB52-3B2264176281}" destId="{09299ABE-7BF1-45E3-A232-B15496434C16}" srcOrd="1" destOrd="0" parTransId="{F9892914-1E56-4DD9-9BDE-911CDB6D9E6D}" sibTransId="{BEDCC856-DD40-4611-8715-F40EF01E8B20}"/>
    <dgm:cxn modelId="{81209999-32A5-4260-A4E8-CE751E3E792F}" srcId="{9E881E73-AA19-41BA-BB52-3B2264176281}" destId="{D3328B5B-C81B-4D3B-8C46-9180E41058EE}" srcOrd="0" destOrd="0" parTransId="{317DB9EB-8B96-4480-8FEE-28FF9065E17E}" sibTransId="{79B54D2A-079F-4007-A0F1-2550FD8BDCBA}"/>
    <dgm:cxn modelId="{FD590FCA-D2BC-4717-8A86-6AB24878B821}" type="presOf" srcId="{73954B0E-8B60-454D-A764-B8C02A64E2E5}" destId="{667C7D60-F37A-4848-B829-B974C14CA14E}" srcOrd="0" destOrd="0" presId="urn:microsoft.com/office/officeart/2005/8/layout/matrix2"/>
    <dgm:cxn modelId="{690A76E8-3CAB-4DA2-9656-93821034DE11}" type="presOf" srcId="{D3328B5B-C81B-4D3B-8C46-9180E41058EE}" destId="{13768AED-E3D4-4F91-9316-C1E4DDA2731E}" srcOrd="0" destOrd="0" presId="urn:microsoft.com/office/officeart/2005/8/layout/matrix2"/>
    <dgm:cxn modelId="{B26176BE-33E3-4026-939A-7B2F6B0653A9}" type="presParOf" srcId="{8EF1EFE8-3BC3-413F-8BD9-11F3DCCB0D34}" destId="{DF49ECE2-696C-41B1-829C-C1995B5FEEC9}" srcOrd="0" destOrd="0" presId="urn:microsoft.com/office/officeart/2005/8/layout/matrix2"/>
    <dgm:cxn modelId="{18C648E0-97B6-4B79-ADD0-D82C87ECC437}" type="presParOf" srcId="{8EF1EFE8-3BC3-413F-8BD9-11F3DCCB0D34}" destId="{13768AED-E3D4-4F91-9316-C1E4DDA2731E}" srcOrd="1" destOrd="0" presId="urn:microsoft.com/office/officeart/2005/8/layout/matrix2"/>
    <dgm:cxn modelId="{59A8BB5E-4DA9-4E92-A46D-C9359A21DB96}" type="presParOf" srcId="{8EF1EFE8-3BC3-413F-8BD9-11F3DCCB0D34}" destId="{675947D1-F283-493C-823E-AEE79CA9E073}" srcOrd="2" destOrd="0" presId="urn:microsoft.com/office/officeart/2005/8/layout/matrix2"/>
    <dgm:cxn modelId="{3D66635D-A106-4697-87C3-28B3204A8F54}" type="presParOf" srcId="{8EF1EFE8-3BC3-413F-8BD9-11F3DCCB0D34}" destId="{667C7D60-F37A-4848-B829-B974C14CA14E}" srcOrd="3" destOrd="0" presId="urn:microsoft.com/office/officeart/2005/8/layout/matrix2"/>
    <dgm:cxn modelId="{F484C616-3C25-471E-BBC0-2D027E9C1B44}" type="presParOf" srcId="{8EF1EFE8-3BC3-413F-8BD9-11F3DCCB0D34}" destId="{86F96BBE-DC87-408D-8DEB-997BAA48BE0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69D24-232C-4D20-90AB-BDFF301B8F6E}">
      <dsp:nvSpPr>
        <dsp:cNvPr id="0" name=""/>
        <dsp:cNvSpPr/>
      </dsp:nvSpPr>
      <dsp:spPr>
        <a:xfrm>
          <a:off x="1038626" y="334667"/>
          <a:ext cx="3018848" cy="3018848"/>
        </a:xfrm>
        <a:prstGeom prst="blockArc">
          <a:avLst>
            <a:gd name="adj1" fmla="val 13500000"/>
            <a:gd name="adj2" fmla="val 16200000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B63094-53BE-4F91-B224-C4C94690E030}">
      <dsp:nvSpPr>
        <dsp:cNvPr id="0" name=""/>
        <dsp:cNvSpPr/>
      </dsp:nvSpPr>
      <dsp:spPr>
        <a:xfrm>
          <a:off x="1006619" y="356199"/>
          <a:ext cx="3018848" cy="3018848"/>
        </a:xfrm>
        <a:prstGeom prst="blockArc">
          <a:avLst>
            <a:gd name="adj1" fmla="val 10682965"/>
            <a:gd name="adj2" fmla="val 13571307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0A4ED-367B-4B3E-A5C4-3D065C373F4A}">
      <dsp:nvSpPr>
        <dsp:cNvPr id="0" name=""/>
        <dsp:cNvSpPr/>
      </dsp:nvSpPr>
      <dsp:spPr>
        <a:xfrm>
          <a:off x="1004389" y="310999"/>
          <a:ext cx="3018848" cy="3018848"/>
        </a:xfrm>
        <a:prstGeom prst="blockArc">
          <a:avLst>
            <a:gd name="adj1" fmla="val 8021540"/>
            <a:gd name="adj2" fmla="val 10578096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DFB2FC-80D9-41E5-AF10-7D07B7316C8E}">
      <dsp:nvSpPr>
        <dsp:cNvPr id="0" name=""/>
        <dsp:cNvSpPr/>
      </dsp:nvSpPr>
      <dsp:spPr>
        <a:xfrm>
          <a:off x="1048864" y="355326"/>
          <a:ext cx="3018848" cy="3018848"/>
        </a:xfrm>
        <a:prstGeom prst="blockArc">
          <a:avLst>
            <a:gd name="adj1" fmla="val 4851083"/>
            <a:gd name="adj2" fmla="val 8167051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72EBBB-42A3-4539-A44D-18950A5E1BE0}">
      <dsp:nvSpPr>
        <dsp:cNvPr id="0" name=""/>
        <dsp:cNvSpPr/>
      </dsp:nvSpPr>
      <dsp:spPr>
        <a:xfrm>
          <a:off x="1114571" y="346246"/>
          <a:ext cx="3018848" cy="3018848"/>
        </a:xfrm>
        <a:prstGeom prst="blockArc">
          <a:avLst>
            <a:gd name="adj1" fmla="val 2226857"/>
            <a:gd name="adj2" fmla="val 5004797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4CD132-221A-4C24-A865-E5BFC6A5EAEE}">
      <dsp:nvSpPr>
        <dsp:cNvPr id="0" name=""/>
        <dsp:cNvSpPr/>
      </dsp:nvSpPr>
      <dsp:spPr>
        <a:xfrm>
          <a:off x="1047297" y="442897"/>
          <a:ext cx="3018848" cy="3018848"/>
        </a:xfrm>
        <a:prstGeom prst="blockArc">
          <a:avLst>
            <a:gd name="adj1" fmla="val 20714296"/>
            <a:gd name="adj2" fmla="val 1953919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7DB7E5-B202-4B0C-884E-E2C546F70AE3}">
      <dsp:nvSpPr>
        <dsp:cNvPr id="0" name=""/>
        <dsp:cNvSpPr/>
      </dsp:nvSpPr>
      <dsp:spPr>
        <a:xfrm>
          <a:off x="1021820" y="327839"/>
          <a:ext cx="3018848" cy="3018848"/>
        </a:xfrm>
        <a:prstGeom prst="blockArc">
          <a:avLst>
            <a:gd name="adj1" fmla="val 18922302"/>
            <a:gd name="adj2" fmla="val 20987434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FDC002-27D1-49DE-9C43-A964E6EAEFBF}">
      <dsp:nvSpPr>
        <dsp:cNvPr id="0" name=""/>
        <dsp:cNvSpPr/>
      </dsp:nvSpPr>
      <dsp:spPr>
        <a:xfrm>
          <a:off x="1015984" y="370410"/>
          <a:ext cx="3018848" cy="3018848"/>
        </a:xfrm>
        <a:prstGeom prst="blockArc">
          <a:avLst>
            <a:gd name="adj1" fmla="val 16200000"/>
            <a:gd name="adj2" fmla="val 18900000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360F87-7FE4-4EA2-A374-3FD6A5EF9F18}">
      <dsp:nvSpPr>
        <dsp:cNvPr id="0" name=""/>
        <dsp:cNvSpPr/>
      </dsp:nvSpPr>
      <dsp:spPr>
        <a:xfrm>
          <a:off x="2025589" y="1331652"/>
          <a:ext cx="1024877" cy="1024877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  266</a:t>
          </a:r>
          <a:r>
            <a:rPr lang="es-ES" sz="900" kern="1200" dirty="0">
              <a:latin typeface="Oswald" panose="00000500000000000000" pitchFamily="2" charset="0"/>
            </a:rPr>
            <a:t> PQRSDF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latin typeface="Oswald" panose="00000500000000000000" pitchFamily="2" charset="0"/>
            </a:rPr>
            <a:t>Recibidas en el cuarto trimestre del 2024 </a:t>
          </a:r>
          <a:endParaRPr lang="es-CO" sz="900" kern="1200" dirty="0">
            <a:latin typeface="Oswald" panose="00000500000000000000" pitchFamily="2" charset="0"/>
          </a:endParaRPr>
        </a:p>
      </dsp:txBody>
      <dsp:txXfrm>
        <a:off x="2175679" y="1481742"/>
        <a:ext cx="724697" cy="724697"/>
      </dsp:txXfrm>
    </dsp:sp>
    <dsp:sp modelId="{DF5ADF83-BB92-462E-876C-7C8E32FF42AE}">
      <dsp:nvSpPr>
        <dsp:cNvPr id="0" name=""/>
        <dsp:cNvSpPr/>
      </dsp:nvSpPr>
      <dsp:spPr>
        <a:xfrm>
          <a:off x="2179320" y="1787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9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Quejas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3.3%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b="1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0" kern="1200" dirty="0"/>
        </a:p>
      </dsp:txBody>
      <dsp:txXfrm>
        <a:off x="2284383" y="106850"/>
        <a:ext cx="507288" cy="507288"/>
      </dsp:txXfrm>
    </dsp:sp>
    <dsp:sp modelId="{CE99AA64-5CCA-4BE9-9DD5-A154681B9D1B}">
      <dsp:nvSpPr>
        <dsp:cNvPr id="0" name=""/>
        <dsp:cNvSpPr/>
      </dsp:nvSpPr>
      <dsp:spPr>
        <a:xfrm>
          <a:off x="3228382" y="436322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Reclamo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0.3%s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3333445" y="541385"/>
        <a:ext cx="507288" cy="507288"/>
      </dsp:txXfrm>
    </dsp:sp>
    <dsp:sp modelId="{C05739D3-3944-434D-BD81-DC0801E06F50}">
      <dsp:nvSpPr>
        <dsp:cNvPr id="0" name=""/>
        <dsp:cNvSpPr/>
      </dsp:nvSpPr>
      <dsp:spPr>
        <a:xfrm>
          <a:off x="3632643" y="1215593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Sugerencias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3737706" y="1320656"/>
        <a:ext cx="507288" cy="507288"/>
      </dsp:txXfrm>
    </dsp:sp>
    <dsp:sp modelId="{A84C1919-3EE0-4FA7-949F-1F7957F34E42}">
      <dsp:nvSpPr>
        <dsp:cNvPr id="0" name=""/>
        <dsp:cNvSpPr/>
      </dsp:nvSpPr>
      <dsp:spPr>
        <a:xfrm>
          <a:off x="3448358" y="2392176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b="1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Felicitaciones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0.3%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3553421" y="2497239"/>
        <a:ext cx="507288" cy="507288"/>
      </dsp:txXfrm>
    </dsp:sp>
    <dsp:sp modelId="{711F0819-D66D-4637-B660-BFACEF3747E7}">
      <dsp:nvSpPr>
        <dsp:cNvPr id="0" name=""/>
        <dsp:cNvSpPr/>
      </dsp:nvSpPr>
      <dsp:spPr>
        <a:xfrm>
          <a:off x="2435466" y="2970768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b="1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Denuncias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0.3%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2540529" y="3075831"/>
        <a:ext cx="507288" cy="507288"/>
      </dsp:txXfrm>
    </dsp:sp>
    <dsp:sp modelId="{9A831015-C689-4E4C-9237-FBBD6F688D52}">
      <dsp:nvSpPr>
        <dsp:cNvPr id="0" name=""/>
        <dsp:cNvSpPr/>
      </dsp:nvSpPr>
      <dsp:spPr>
        <a:xfrm>
          <a:off x="1130259" y="2534446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  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Invitaciones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0.3%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b="1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1235322" y="2639509"/>
        <a:ext cx="507288" cy="507288"/>
      </dsp:txXfrm>
    </dsp:sp>
    <dsp:sp modelId="{180443CB-7B97-43F4-BA11-B720AA37EE2E}">
      <dsp:nvSpPr>
        <dsp:cNvPr id="0" name=""/>
        <dsp:cNvSpPr/>
      </dsp:nvSpPr>
      <dsp:spPr>
        <a:xfrm>
          <a:off x="674599" y="1557415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Tutela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b="1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779662" y="1662478"/>
        <a:ext cx="507288" cy="507288"/>
      </dsp:txXfrm>
    </dsp:sp>
    <dsp:sp modelId="{D3AD6926-5EA2-44BE-AD58-191CF17AB949}">
      <dsp:nvSpPr>
        <dsp:cNvPr id="0" name=""/>
        <dsp:cNvSpPr/>
      </dsp:nvSpPr>
      <dsp:spPr>
        <a:xfrm>
          <a:off x="1130259" y="436322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253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Peticiones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95%</a:t>
          </a:r>
        </a:p>
      </dsp:txBody>
      <dsp:txXfrm>
        <a:off x="1235322" y="541385"/>
        <a:ext cx="507288" cy="5072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9ECE2-696C-41B1-829C-C1995B5FEEC9}">
      <dsp:nvSpPr>
        <dsp:cNvPr id="0" name=""/>
        <dsp:cNvSpPr/>
      </dsp:nvSpPr>
      <dsp:spPr>
        <a:xfrm>
          <a:off x="1080120" y="0"/>
          <a:ext cx="3384375" cy="338437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68AED-E3D4-4F91-9316-C1E4DDA2731E}">
      <dsp:nvSpPr>
        <dsp:cNvPr id="0" name=""/>
        <dsp:cNvSpPr/>
      </dsp:nvSpPr>
      <dsp:spPr>
        <a:xfrm>
          <a:off x="1300104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134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Ventanilla única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50.4%  </a:t>
          </a:r>
        </a:p>
      </dsp:txBody>
      <dsp:txXfrm>
        <a:off x="1366189" y="286069"/>
        <a:ext cx="1221580" cy="1221580"/>
      </dsp:txXfrm>
    </dsp:sp>
    <dsp:sp modelId="{675947D1-F283-493C-823E-AEE79CA9E073}">
      <dsp:nvSpPr>
        <dsp:cNvPr id="0" name=""/>
        <dsp:cNvSpPr/>
      </dsp:nvSpPr>
      <dsp:spPr>
        <a:xfrm>
          <a:off x="2890761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110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Correo electrónico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41.3%</a:t>
          </a:r>
        </a:p>
      </dsp:txBody>
      <dsp:txXfrm>
        <a:off x="2956846" y="286069"/>
        <a:ext cx="1221580" cy="1221580"/>
      </dsp:txXfrm>
    </dsp:sp>
    <dsp:sp modelId="{667C7D60-F37A-4848-B829-B974C14CA14E}">
      <dsp:nvSpPr>
        <dsp:cNvPr id="0" name=""/>
        <dsp:cNvSpPr/>
      </dsp:nvSpPr>
      <dsp:spPr>
        <a:xfrm>
          <a:off x="1300104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21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Página Web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7.8%</a:t>
          </a:r>
        </a:p>
      </dsp:txBody>
      <dsp:txXfrm>
        <a:off x="1366189" y="1876725"/>
        <a:ext cx="1221580" cy="1221580"/>
      </dsp:txXfrm>
    </dsp:sp>
    <dsp:sp modelId="{86F96BBE-DC87-408D-8DEB-997BAA48BE0C}">
      <dsp:nvSpPr>
        <dsp:cNvPr id="0" name=""/>
        <dsp:cNvSpPr/>
      </dsp:nvSpPr>
      <dsp:spPr>
        <a:xfrm>
          <a:off x="2890761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Buzón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0.3% </a:t>
          </a:r>
        </a:p>
      </dsp:txBody>
      <dsp:txXfrm>
        <a:off x="2956846" y="1876725"/>
        <a:ext cx="1221580" cy="122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A003CBB-5515-A73B-FCA4-2BB394335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041"/>
            <a:ext cx="9210254" cy="6863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9B67140-B7CD-67FC-DD2D-68D4E5C3D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42" y="0"/>
            <a:ext cx="9203486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751CDAE-6EAA-405C-43DF-046EEA85A2B4}"/>
              </a:ext>
            </a:extLst>
          </p:cNvPr>
          <p:cNvSpPr txBox="1"/>
          <p:nvPr/>
        </p:nvSpPr>
        <p:spPr>
          <a:xfrm>
            <a:off x="539552" y="1890117"/>
            <a:ext cx="7776864" cy="2462213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lvl="1" algn="ctr"/>
            <a:r>
              <a:rPr lang="es-CO" sz="40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highlight>
                  <a:srgbClr val="000000"/>
                </a:highlight>
                <a:latin typeface="Oswald" panose="02000303000000000000" pitchFamily="2" charset="0"/>
                <a:cs typeface="Arial" panose="020B0604020202020204" pitchFamily="34" charset="0"/>
              </a:rPr>
              <a:t>INFORME UNIFICADO DE PQRSDF</a:t>
            </a: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Cuarto trimestre de 2024</a:t>
            </a:r>
          </a:p>
          <a:p>
            <a:pPr lvl="1" algn="ctr"/>
            <a:endParaRPr lang="es-CO" sz="32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Secretaría General – Atención al Usuario </a:t>
            </a:r>
          </a:p>
          <a:p>
            <a:pPr lvl="1" algn="ctr"/>
            <a:endParaRPr lang="es-CO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FBBD6A5-2CBE-3E06-1624-019719CEC144}"/>
              </a:ext>
            </a:extLst>
          </p:cNvPr>
          <p:cNvSpPr txBox="1"/>
          <p:nvPr/>
        </p:nvSpPr>
        <p:spPr>
          <a:xfrm>
            <a:off x="251520" y="1340768"/>
            <a:ext cx="4572000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CO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9. Recomendaciones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646F72B-B6A1-32E9-9B99-A46CAAD82206}"/>
              </a:ext>
            </a:extLst>
          </p:cNvPr>
          <p:cNvSpPr/>
          <p:nvPr/>
        </p:nvSpPr>
        <p:spPr>
          <a:xfrm>
            <a:off x="359532" y="2001846"/>
            <a:ext cx="8424936" cy="380341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CO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La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ecretaría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G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eneral recomienda a las dependencias revisar la razón por la cual se presentaron diferentes radicado con respuesta extemporánea.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publicar el informe semestral de las PQRSDF en el portal web a través del enlace https://www.loteriademedellin.com.co, para que los usuarios consulten los temas de su interés.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reciban PQRSDF para su contestación y la respuesta de a través de un pago, una resolución o cualquier otro tramite, se notifique en la Taquilla Unificada de Atención al Ciudadano como se le resolvió al ciudadano, para registrar la trazabilidad de los requerimientos y así mismo garantizar que estos se contestaron a tiempo.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todas las respuestas que se vayan a emitir a través de correo electrónico se deben de radicar primero en la ventanilla unificada para dar continuidad con el trámite. </a:t>
            </a:r>
          </a:p>
        </p:txBody>
      </p:sp>
    </p:spTree>
    <p:extLst>
      <p:ext uri="{BB962C8B-B14F-4D97-AF65-F5344CB8AC3E}">
        <p14:creationId xmlns:p14="http://schemas.microsoft.com/office/powerpoint/2010/main" val="405031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1F832B-68C4-0A97-30AD-AC8A84B20454}"/>
              </a:ext>
            </a:extLst>
          </p:cNvPr>
          <p:cNvSpPr txBox="1"/>
          <p:nvPr/>
        </p:nvSpPr>
        <p:spPr>
          <a:xfrm>
            <a:off x="20566" y="1268760"/>
            <a:ext cx="8509464" cy="818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1. </a:t>
            </a: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cuarto trimestre de 2024</a:t>
            </a:r>
            <a:r>
              <a:rPr lang="es-ES" sz="2800" dirty="0">
                <a:latin typeface="Oswald" panose="00000500000000000000" pitchFamily="2" charset="0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2C0FA83-D828-AAC4-2D33-ADC6D01428CF}"/>
              </a:ext>
            </a:extLst>
          </p:cNvPr>
          <p:cNvSpPr/>
          <p:nvPr/>
        </p:nvSpPr>
        <p:spPr>
          <a:xfrm>
            <a:off x="452381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Octubre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FD31A1A-6E27-53F5-25C7-7BDA94F01330}"/>
              </a:ext>
            </a:extLst>
          </p:cNvPr>
          <p:cNvSpPr/>
          <p:nvPr/>
        </p:nvSpPr>
        <p:spPr>
          <a:xfrm>
            <a:off x="568777" y="3950595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9</a:t>
            </a: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8</a:t>
            </a:r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36.8</a:t>
            </a:r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%</a:t>
            </a:r>
            <a:endParaRPr lang="es-CO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D25E1D3-C3C8-E7B5-ECE8-7F4465DDBCA3}"/>
              </a:ext>
            </a:extLst>
          </p:cNvPr>
          <p:cNvSpPr/>
          <p:nvPr/>
        </p:nvSpPr>
        <p:spPr>
          <a:xfrm>
            <a:off x="3649303" y="3690805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Noviembre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CCB3487-7908-50A5-A23E-2670BA8AE5F2}"/>
              </a:ext>
            </a:extLst>
          </p:cNvPr>
          <p:cNvSpPr/>
          <p:nvPr/>
        </p:nvSpPr>
        <p:spPr>
          <a:xfrm>
            <a:off x="3788296" y="442910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</a:t>
            </a: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90</a:t>
            </a:r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33.8%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B08C00B-8B70-E10A-1B86-D31069C5DCCF}"/>
              </a:ext>
            </a:extLst>
          </p:cNvPr>
          <p:cNvSpPr/>
          <p:nvPr/>
        </p:nvSpPr>
        <p:spPr>
          <a:xfrm>
            <a:off x="6922809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Diciembre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716D733-29D4-3626-40F1-749B067868AE}"/>
              </a:ext>
            </a:extLst>
          </p:cNvPr>
          <p:cNvSpPr/>
          <p:nvPr/>
        </p:nvSpPr>
        <p:spPr>
          <a:xfrm>
            <a:off x="6962622" y="382841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7</a:t>
            </a: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8</a:t>
            </a:r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29.3</a:t>
            </a:r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%</a:t>
            </a:r>
            <a:endParaRPr lang="es-CO" dirty="0"/>
          </a:p>
        </p:txBody>
      </p:sp>
      <p:pic>
        <p:nvPicPr>
          <p:cNvPr id="10" name="Picture 2" descr="Vale, Calendario, Personaje, Caricatura, Estilo, Vector, Ilustración  Ilustraciones Svg, Vectoriales, Clip Art Vectorizado Libre De Derechos.  Image 98832968.">
            <a:extLst>
              <a:ext uri="{FF2B5EF4-FFF2-40B4-BE49-F238E27FC236}">
                <a16:creationId xmlns:a16="http://schemas.microsoft.com/office/drawing/2014/main" id="{EFF368BB-11B7-BA73-0063-2BCBE90258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90" b="8910"/>
          <a:stretch/>
        </p:blipFill>
        <p:spPr bwMode="auto">
          <a:xfrm>
            <a:off x="3350172" y="1933293"/>
            <a:ext cx="1946570" cy="17436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10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E59F81-45DF-0480-3644-5D96524A581D}"/>
              </a:ext>
            </a:extLst>
          </p:cNvPr>
          <p:cNvSpPr txBox="1"/>
          <p:nvPr/>
        </p:nvSpPr>
        <p:spPr>
          <a:xfrm>
            <a:off x="34896" y="1196752"/>
            <a:ext cx="6878801" cy="57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4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2. PQRSDF recibidas en el cuarto trimestre de 2024</a:t>
            </a:r>
            <a:r>
              <a:rPr lang="es-ES" sz="2400" dirty="0">
                <a:latin typeface="Oswald" panose="00000500000000000000" pitchFamily="2" charset="0"/>
              </a:rPr>
              <a:t> 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36F0B8F-6D9F-B780-B43E-66705CB11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8311697"/>
              </p:ext>
            </p:extLst>
          </p:nvPr>
        </p:nvGraphicFramePr>
        <p:xfrm>
          <a:off x="3923928" y="2020375"/>
          <a:ext cx="5076056" cy="368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AEB8DA31-7035-4C8D-0AB0-13A1881FC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9" y="2921504"/>
            <a:ext cx="3331465" cy="10149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8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6BB65ED-CC9D-E3D6-085E-C616B258DA59}"/>
              </a:ext>
            </a:extLst>
          </p:cNvPr>
          <p:cNvSpPr txBox="1"/>
          <p:nvPr/>
        </p:nvSpPr>
        <p:spPr>
          <a:xfrm>
            <a:off x="-1" y="1556792"/>
            <a:ext cx="8934023" cy="65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3. PQRSDF recibidas por los diferentes canales de atención </a:t>
            </a:r>
          </a:p>
        </p:txBody>
      </p:sp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1FAF7581-BC78-7CFA-3700-73DBF0E8509C}"/>
              </a:ext>
            </a:extLst>
          </p:cNvPr>
          <p:cNvSpPr/>
          <p:nvPr/>
        </p:nvSpPr>
        <p:spPr>
          <a:xfrm>
            <a:off x="5364088" y="2191859"/>
            <a:ext cx="3168352" cy="2107120"/>
          </a:xfrm>
          <a:prstGeom prst="wedgeEllipseCallout">
            <a:avLst>
              <a:gd name="adj1" fmla="val 36098"/>
              <a:gd name="adj2" fmla="val 708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>
                <a:latin typeface="Oswald" panose="00000500000000000000" pitchFamily="2" charset="0"/>
              </a:rPr>
              <a:t>No se registran PQRSDF recibidas y tramitadas a través del CRM, dado que, mediante el Manual para la Gestión de PQRSDF aprobado por el Comité Institucional de Gestión y Desempeño con acta No 04 de 2023, esta herramienta (CRM) será utilizada para tramites institucionales, por ejemplo, solicitud apoyo con fallas en tecnología.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A610C48-8DED-2902-089C-CF751C650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520" y="4614401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003FE34-12A2-4F4A-9DA6-E36357AED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7559257"/>
              </p:ext>
            </p:extLst>
          </p:nvPr>
        </p:nvGraphicFramePr>
        <p:xfrm>
          <a:off x="107504" y="2276872"/>
          <a:ext cx="5544616" cy="338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63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FCB5AC9-AC0C-F7BF-5955-49172F0CC02D}"/>
              </a:ext>
            </a:extLst>
          </p:cNvPr>
          <p:cNvSpPr txBox="1"/>
          <p:nvPr/>
        </p:nvSpPr>
        <p:spPr>
          <a:xfrm>
            <a:off x="323528" y="1268760"/>
            <a:ext cx="6354233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4. PQRSDF asignadas por dependencias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E221D7-36F3-2F3B-790E-B1C4CB4B2A3A}"/>
              </a:ext>
            </a:extLst>
          </p:cNvPr>
          <p:cNvSpPr txBox="1"/>
          <p:nvPr/>
        </p:nvSpPr>
        <p:spPr>
          <a:xfrm>
            <a:off x="5580112" y="2564904"/>
            <a:ext cx="297392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De las 266 PQRSDF recibidas en el cuarto trimestre</a:t>
            </a:r>
            <a:r>
              <a:rPr lang="es-ES" dirty="0">
                <a:latin typeface="Oswald" panose="00000500000000000000" pitchFamily="2" charset="0"/>
              </a:rPr>
              <a:t> de 2024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, la dependencia con mayores peticiones fue la </a:t>
            </a:r>
            <a:r>
              <a:rPr lang="es-ES" dirty="0">
                <a:latin typeface="Oswald" panose="00000500000000000000" pitchFamily="2" charset="0"/>
              </a:rPr>
              <a:t>Dirección de operaciones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con 99</a:t>
            </a:r>
            <a:r>
              <a:rPr lang="es-ES" dirty="0">
                <a:latin typeface="Oswald" panose="00000500000000000000" pitchFamily="2" charset="0"/>
              </a:rPr>
              <a:t>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solicitudes equivalente al </a:t>
            </a:r>
            <a:r>
              <a:rPr lang="es-ES" dirty="0">
                <a:latin typeface="Oswald" panose="00000500000000000000" pitchFamily="2" charset="0"/>
              </a:rPr>
              <a:t>37,2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%. Esto se debe a que </a:t>
            </a:r>
            <a:r>
              <a:rPr lang="es-ES" dirty="0">
                <a:latin typeface="Oswald" panose="00000500000000000000" pitchFamily="2" charset="0"/>
              </a:rPr>
              <a:t>se realizaron por parte de varias entidades solicitudes para sorteo promocional.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</a:t>
            </a:r>
            <a:endParaRPr lang="es-CO" sz="18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04BFC40-E7AB-40B0-BA0C-3F2338B1E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554124"/>
              </p:ext>
            </p:extLst>
          </p:nvPr>
        </p:nvGraphicFramePr>
        <p:xfrm>
          <a:off x="683568" y="2708920"/>
          <a:ext cx="4104456" cy="2718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8055">
                  <a:extLst>
                    <a:ext uri="{9D8B030D-6E8A-4147-A177-3AD203B41FA5}">
                      <a16:colId xmlns:a16="http://schemas.microsoft.com/office/drawing/2014/main" val="3704116582"/>
                    </a:ext>
                  </a:extLst>
                </a:gridCol>
                <a:gridCol w="826401">
                  <a:extLst>
                    <a:ext uri="{9D8B030D-6E8A-4147-A177-3AD203B41FA5}">
                      <a16:colId xmlns:a16="http://schemas.microsoft.com/office/drawing/2014/main" val="72140147"/>
                    </a:ext>
                  </a:extLst>
                </a:gridCol>
              </a:tblGrid>
              <a:tr h="1812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PQRSDF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702935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GERENCIA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9388063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38041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AUDITORÍA INTERNA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578029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OFICINA DE PLANEACIÓN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7893878"/>
                  </a:ext>
                </a:extLst>
              </a:tr>
              <a:tr h="36244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OFICINA DE TECNOLOGÍAS DE LA INFORMACIÓN Y LAS COMUNICACIONES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4544569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SUBGERENCIA FINANCIERA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74671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CONTABILIDAD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1836508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SECRETARÍA GENERAL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449427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TALENTO HUMANO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54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67438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SUBGERENCIA COMERCIAL Y DE OPERACIONES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96881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LOTERÍAS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466006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OPERACIONES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99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166150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TOTAL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266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0657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53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B714C9-1918-798D-C9FE-1E90323BF17D}"/>
              </a:ext>
            </a:extLst>
          </p:cNvPr>
          <p:cNvSpPr txBox="1"/>
          <p:nvPr/>
        </p:nvSpPr>
        <p:spPr>
          <a:xfrm>
            <a:off x="0" y="1268760"/>
            <a:ext cx="8254854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5. Seguimiento a las respuestas de las PQRSDF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0431EAF-D1D9-3C0C-8FDA-DC7AD9BE2010}"/>
              </a:ext>
            </a:extLst>
          </p:cNvPr>
          <p:cNvSpPr/>
          <p:nvPr/>
        </p:nvSpPr>
        <p:spPr>
          <a:xfrm>
            <a:off x="219961" y="2900783"/>
            <a:ext cx="1656184" cy="129614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266</a:t>
            </a: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PQRSDF recibidas 100%</a:t>
            </a:r>
            <a:endParaRPr lang="es-CO" sz="20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300E058-35AA-F171-FC9A-0200F314822A}"/>
              </a:ext>
            </a:extLst>
          </p:cNvPr>
          <p:cNvCxnSpPr>
            <a:cxnSpLocks/>
          </p:cNvCxnSpPr>
          <p:nvPr/>
        </p:nvCxnSpPr>
        <p:spPr>
          <a:xfrm flipV="1">
            <a:off x="1816395" y="2587048"/>
            <a:ext cx="648072" cy="409903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67C871E-7083-33A2-3631-929A2A38E25E}"/>
              </a:ext>
            </a:extLst>
          </p:cNvPr>
          <p:cNvSpPr/>
          <p:nvPr/>
        </p:nvSpPr>
        <p:spPr>
          <a:xfrm>
            <a:off x="2464467" y="2112657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103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38,7%</a:t>
            </a:r>
          </a:p>
          <a:p>
            <a:pPr algn="ctr"/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42B42EE-C20A-8E9A-D59A-2498468CFB1E}"/>
              </a:ext>
            </a:extLst>
          </p:cNvPr>
          <p:cNvCxnSpPr>
            <a:cxnSpLocks/>
          </p:cNvCxnSpPr>
          <p:nvPr/>
        </p:nvCxnSpPr>
        <p:spPr>
          <a:xfrm flipV="1">
            <a:off x="4299414" y="2384884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47B0921-DE1D-32F6-A32C-7016D222EAA9}"/>
              </a:ext>
            </a:extLst>
          </p:cNvPr>
          <p:cNvSpPr/>
          <p:nvPr/>
        </p:nvSpPr>
        <p:spPr>
          <a:xfrm>
            <a:off x="5447542" y="2038421"/>
            <a:ext cx="236481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95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atendidas. 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2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han sido contestadas, pero están dentro de los tiempos de respuesta oportunos.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6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vencidas.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3262B05-29E0-4F16-A247-B930DB9C925F}"/>
              </a:ext>
            </a:extLst>
          </p:cNvPr>
          <p:cNvCxnSpPr>
            <a:cxnSpLocks/>
          </p:cNvCxnSpPr>
          <p:nvPr/>
        </p:nvCxnSpPr>
        <p:spPr>
          <a:xfrm>
            <a:off x="1759688" y="4180364"/>
            <a:ext cx="652072" cy="324036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783C1AA-8FEC-FBDD-9253-67ADEDC508C5}"/>
              </a:ext>
            </a:extLst>
          </p:cNvPr>
          <p:cNvSpPr/>
          <p:nvPr/>
        </p:nvSpPr>
        <p:spPr>
          <a:xfrm>
            <a:off x="2404314" y="4410410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163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61,2%</a:t>
            </a:r>
          </a:p>
          <a:p>
            <a:pPr algn="ctr"/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2CA891C-9EDE-8CEB-23AA-F486FE7C5A52}"/>
              </a:ext>
            </a:extLst>
          </p:cNvPr>
          <p:cNvCxnSpPr>
            <a:cxnSpLocks/>
          </p:cNvCxnSpPr>
          <p:nvPr/>
        </p:nvCxnSpPr>
        <p:spPr>
          <a:xfrm flipV="1">
            <a:off x="4287968" y="4499819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933D239F-D0C6-1A52-D52E-2430C23B2233}"/>
              </a:ext>
            </a:extLst>
          </p:cNvPr>
          <p:cNvSpPr/>
          <p:nvPr/>
        </p:nvSpPr>
        <p:spPr>
          <a:xfrm>
            <a:off x="5447542" y="4167684"/>
            <a:ext cx="331236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 respuesta las propuestas económicas, las invitaciones, sorteos promocionales, cuentas de cobro, documentos informativos.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3FC4607-5CFB-B086-D8A5-D914F5C3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90" y="4410410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4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7F2CE9-050A-C4A5-DAE2-33521581A1BB}"/>
              </a:ext>
            </a:extLst>
          </p:cNvPr>
          <p:cNvSpPr txBox="1"/>
          <p:nvPr/>
        </p:nvSpPr>
        <p:spPr>
          <a:xfrm>
            <a:off x="179512" y="1196752"/>
            <a:ext cx="7224222" cy="1307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6. Radicados Extemporáneos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 descr="Hombre De Negocios Que Trabaja En Horas Extras, Planeando Ilustración del  Vector - Ilustración de persona, diligente: 57296196">
            <a:extLst>
              <a:ext uri="{FF2B5EF4-FFF2-40B4-BE49-F238E27FC236}">
                <a16:creationId xmlns:a16="http://schemas.microsoft.com/office/drawing/2014/main" id="{C2001287-99EB-257A-145C-3CE29144C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68860"/>
            <a:ext cx="216024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A625192-B7E0-BFCE-7402-85D839D3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323115"/>
              </p:ext>
            </p:extLst>
          </p:nvPr>
        </p:nvGraphicFramePr>
        <p:xfrm>
          <a:off x="755576" y="2564905"/>
          <a:ext cx="4824536" cy="1090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524049350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1057589958"/>
                    </a:ext>
                  </a:extLst>
                </a:gridCol>
              </a:tblGrid>
              <a:tr h="7270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effectLst/>
                          <a:latin typeface="Oswald" panose="00000500000000000000" pitchFamily="2" charset="0"/>
                        </a:rPr>
                        <a:t>CANTIDAD DE PQRSDF CON RADICADOS EXTEMPORANEOS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5542334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6400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61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9E742CB-328E-F423-6E72-9D3F81ABF45C}"/>
              </a:ext>
            </a:extLst>
          </p:cNvPr>
          <p:cNvSpPr txBox="1"/>
          <p:nvPr/>
        </p:nvSpPr>
        <p:spPr>
          <a:xfrm>
            <a:off x="251520" y="1196752"/>
            <a:ext cx="7224222" cy="1076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7. Radicados sin respuesta 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54D43C-B401-08AE-BBDB-683DCDFE7C0E}"/>
              </a:ext>
            </a:extLst>
          </p:cNvPr>
          <p:cNvSpPr txBox="1"/>
          <p:nvPr/>
        </p:nvSpPr>
        <p:spPr>
          <a:xfrm>
            <a:off x="268978" y="2260390"/>
            <a:ext cx="6840760" cy="2117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es-ES" dirty="0">
                <a:latin typeface="Oswald" panose="00000500000000000000" pitchFamily="2" charset="0"/>
                <a:cs typeface="Arial" panose="020B0604020202020204" pitchFamily="34" charset="0"/>
              </a:rPr>
              <a:t>Durante este trimestre, se ha dado respuesta a la totalidad de las PQRSDF recibidas por la entidad. Sin embargo, es importante señalar que dos (2) de ellas fueron respondidas fuera del plazo estipulado, con radicados extemporáneos y dos (2) están dentro de los tiempos de respuesta.</a:t>
            </a:r>
            <a:endParaRPr lang="es-ES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00005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4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AD13A4-8FDB-5714-38C3-2BBEB439F9BD}"/>
              </a:ext>
            </a:extLst>
          </p:cNvPr>
          <p:cNvSpPr txBox="1"/>
          <p:nvPr/>
        </p:nvSpPr>
        <p:spPr>
          <a:xfrm>
            <a:off x="-9112" y="1268760"/>
            <a:ext cx="6847656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8. Cantidad y motivo de  reclamos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8AAAAA6-B121-3D69-6953-BA8025695968}"/>
              </a:ext>
            </a:extLst>
          </p:cNvPr>
          <p:cNvSpPr/>
          <p:nvPr/>
        </p:nvSpPr>
        <p:spPr>
          <a:xfrm>
            <a:off x="467545" y="2242976"/>
            <a:ext cx="5328592" cy="2808312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Durante el periodo analizado se presentaron (1) Reclamo con </a:t>
            </a:r>
            <a:r>
              <a:rPr lang="es-ES" sz="2400" dirty="0">
                <a:solidFill>
                  <a:srgbClr val="000000"/>
                </a:solidFill>
                <a:latin typeface="Oswald" panose="00000500000000000000" pitchFamily="2" charset="0"/>
              </a:rPr>
              <a:t>el asunto: caducidad de premio del raspa.</a:t>
            </a:r>
            <a:endParaRPr lang="es-ES" sz="2400" b="0" i="0" u="none" strike="noStrike" baseline="0" dirty="0">
              <a:solidFill>
                <a:srgbClr val="000000"/>
              </a:solidFill>
              <a:latin typeface="Oswald" panose="00000500000000000000" pitchFamily="2" charset="0"/>
            </a:endParaRPr>
          </a:p>
        </p:txBody>
      </p:sp>
      <p:pic>
        <p:nvPicPr>
          <p:cNvPr id="4" name="Picture 2" descr="Ilustración de concepto de queja plana | Vector Gratis">
            <a:extLst>
              <a:ext uri="{FF2B5EF4-FFF2-40B4-BE49-F238E27FC236}">
                <a16:creationId xmlns:a16="http://schemas.microsoft.com/office/drawing/2014/main" id="{08499270-61FE-6EB5-09CA-665F3C1BE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564904"/>
            <a:ext cx="2812696" cy="21644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1471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47838</TotalTime>
  <Words>618</Words>
  <Application>Microsoft Office PowerPoint</Application>
  <PresentationFormat>Presentación en pantalla (4:3)</PresentationFormat>
  <Paragraphs>124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ADLaM Display</vt:lpstr>
      <vt:lpstr>Arial</vt:lpstr>
      <vt:lpstr>Calibri</vt:lpstr>
      <vt:lpstr>Oswald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jecardona</dc:creator>
  <cp:lastModifiedBy>Mayerly Isaza Cardeño</cp:lastModifiedBy>
  <cp:revision>1979</cp:revision>
  <dcterms:created xsi:type="dcterms:W3CDTF">2017-09-25T15:33:55Z</dcterms:created>
  <dcterms:modified xsi:type="dcterms:W3CDTF">2025-01-21T03:17:34Z</dcterms:modified>
</cp:coreProperties>
</file>