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6327" autoAdjust="0"/>
  </p:normalViewPr>
  <p:slideViewPr>
    <p:cSldViewPr>
      <p:cViewPr>
        <p:scale>
          <a:sx n="140" d="100"/>
          <a:sy n="140" d="100"/>
        </p:scale>
        <p:origin x="126" y="-1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 custT="1"/>
      <dgm:spPr/>
      <dgm:t>
        <a:bodyPr/>
        <a:lstStyle/>
        <a:p>
          <a:pPr algn="ctr"/>
          <a:r>
            <a:rPr lang="es-ES" sz="1100" dirty="0">
              <a:latin typeface="Arial" panose="020B0604020202020204" pitchFamily="34" charset="0"/>
              <a:cs typeface="Arial" panose="020B0604020202020204" pitchFamily="34" charset="0"/>
            </a:rPr>
            <a:t>  354 PQRSDF</a:t>
          </a:r>
        </a:p>
        <a:p>
          <a:pPr algn="ctr"/>
          <a:r>
            <a:rPr lang="es-ES" sz="1100" dirty="0">
              <a:latin typeface="Arial" panose="020B0604020202020204" pitchFamily="34" charset="0"/>
              <a:cs typeface="Arial" panose="020B0604020202020204" pitchFamily="34" charset="0"/>
            </a:rPr>
            <a:t>Recibidas en el segundo trimestre del 2025 </a:t>
          </a:r>
          <a:endParaRPr lang="es-CO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 custT="1"/>
      <dgm:spPr/>
      <dgm:t>
        <a:bodyPr/>
        <a:lstStyle/>
        <a:p>
          <a:pPr algn="ctr"/>
          <a:r>
            <a:rPr lang="es-ES" sz="1100" b="1" dirty="0"/>
            <a:t>330</a:t>
          </a:r>
        </a:p>
        <a:p>
          <a:pPr algn="ctr"/>
          <a:r>
            <a:rPr lang="es-ES" sz="1100" b="1" dirty="0"/>
            <a:t>Peticiones</a:t>
          </a:r>
        </a:p>
        <a:p>
          <a:pPr algn="ctr"/>
          <a:r>
            <a:rPr lang="es-ES" sz="1100" b="1" dirty="0"/>
            <a:t>93.3% 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 custT="1"/>
      <dgm:spPr/>
      <dgm:t>
        <a:bodyPr/>
        <a:lstStyle/>
        <a:p>
          <a:pPr algn="ctr"/>
          <a:endParaRPr lang="es-ES" sz="1100" b="1" dirty="0"/>
        </a:p>
        <a:p>
          <a:pPr algn="ctr"/>
          <a:r>
            <a:rPr lang="es-ES" sz="1100" b="1" dirty="0"/>
            <a:t>5</a:t>
          </a:r>
        </a:p>
        <a:p>
          <a:pPr algn="ctr"/>
          <a:r>
            <a:rPr lang="es-ES" sz="1000" b="1" dirty="0"/>
            <a:t>Invitaciones</a:t>
          </a:r>
        </a:p>
        <a:p>
          <a:pPr algn="ctr"/>
          <a:r>
            <a:rPr lang="es-ES" sz="1100" b="1" dirty="0"/>
            <a:t>1.4%</a:t>
          </a:r>
        </a:p>
        <a:p>
          <a:pPr algn="ctr"/>
          <a:r>
            <a:rPr lang="es-ES" sz="600" b="1" dirty="0"/>
            <a:t> </a:t>
          </a:r>
        </a:p>
        <a:p>
          <a:pPr algn="ctr"/>
          <a:endParaRPr lang="es-CO" sz="600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FF90382-E395-4338-89F4-1EE6E60A171A}">
      <dgm:prSet phldrT="[Texto]" custT="1"/>
      <dgm:spPr/>
      <dgm:t>
        <a:bodyPr/>
        <a:lstStyle/>
        <a:p>
          <a:r>
            <a:rPr lang="es-ES" sz="1100" b="1" dirty="0"/>
            <a:t> </a:t>
          </a:r>
        </a:p>
        <a:p>
          <a:r>
            <a:rPr lang="es-ES" sz="1100" b="1" dirty="0"/>
            <a:t>1</a:t>
          </a:r>
        </a:p>
        <a:p>
          <a:r>
            <a:rPr lang="es-ES" sz="1100" b="1" dirty="0"/>
            <a:t>Denuncias</a:t>
          </a:r>
        </a:p>
        <a:p>
          <a:r>
            <a:rPr lang="es-ES" sz="1100" b="1" dirty="0"/>
            <a:t>0.2%</a:t>
          </a:r>
        </a:p>
        <a:p>
          <a:r>
            <a:rPr lang="es-ES" sz="600" b="1" dirty="0"/>
            <a:t> </a:t>
          </a:r>
        </a:p>
        <a:p>
          <a:endParaRPr lang="es-CO" sz="600" b="1" dirty="0"/>
        </a:p>
      </dgm:t>
    </dgm:pt>
    <dgm:pt modelId="{36D5014E-CD67-4F3C-A105-E294822AC22C}" type="parTrans" cxnId="{EDF8E83C-2ADE-4DA8-9A69-A95D79E87010}">
      <dgm:prSet/>
      <dgm:spPr/>
      <dgm:t>
        <a:bodyPr/>
        <a:lstStyle/>
        <a:p>
          <a:endParaRPr lang="es-CO"/>
        </a:p>
      </dgm:t>
    </dgm:pt>
    <dgm:pt modelId="{B516CA02-2DE5-415D-BED3-06360238A260}" type="sibTrans" cxnId="{EDF8E83C-2ADE-4DA8-9A69-A95D79E87010}">
      <dgm:prSet/>
      <dgm:spPr/>
      <dgm:t>
        <a:bodyPr/>
        <a:lstStyle/>
        <a:p>
          <a:endParaRPr lang="es-CO"/>
        </a:p>
      </dgm:t>
    </dgm:pt>
    <dgm:pt modelId="{DF771C8A-66EE-4504-92C0-EC4CE8FF8ECA}">
      <dgm:prSet phldrT="[Texto]" custT="1"/>
      <dgm:spPr/>
      <dgm:t>
        <a:bodyPr/>
        <a:lstStyle/>
        <a:p>
          <a:pPr algn="ctr"/>
          <a:endParaRPr lang="es-ES" sz="1100" b="1" dirty="0"/>
        </a:p>
        <a:p>
          <a:pPr algn="ctr"/>
          <a:r>
            <a:rPr lang="es-ES" sz="1100" b="1" dirty="0"/>
            <a:t>18</a:t>
          </a:r>
        </a:p>
        <a:p>
          <a:pPr algn="ctr"/>
          <a:r>
            <a:rPr lang="es-ES" sz="1100" b="1" dirty="0"/>
            <a:t>Quejas</a:t>
          </a:r>
        </a:p>
        <a:p>
          <a:pPr algn="ctr"/>
          <a:r>
            <a:rPr lang="es-ES" sz="1100" b="1" dirty="0"/>
            <a:t>5% </a:t>
          </a:r>
        </a:p>
        <a:p>
          <a:pPr algn="ctr"/>
          <a:endParaRPr lang="es-ES" sz="600" b="1" dirty="0"/>
        </a:p>
        <a:p>
          <a:pPr algn="ctr"/>
          <a:endParaRPr lang="es-CO" sz="600" b="0" dirty="0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 custLinFactNeighborX="-316" custLinFactNeighborY="167"/>
      <dgm:spPr/>
    </dgm:pt>
    <dgm:pt modelId="{DF5ADF83-BB92-462E-876C-7C8E32FF42AE}" type="pres">
      <dgm:prSet presAssocID="{DF771C8A-66EE-4504-92C0-EC4CE8FF8ECA}" presName="node" presStyleLbl="node1" presStyleIdx="0" presStyleCnt="4" custRadScaleRad="99937" custRadScaleInc="1704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4" custLinFactNeighborX="-418" custLinFactNeighborY="1184"/>
      <dgm:spPr/>
    </dgm:pt>
    <dgm:pt modelId="{9A831015-C689-4E4C-9237-FBBD6F688D52}" type="pres">
      <dgm:prSet presAssocID="{B0984B07-2346-43E2-8BCB-DEA1B7F98DBA}" presName="node" presStyleLbl="node1" presStyleIdx="1" presStyleCnt="4" custScaleX="115231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1" presStyleCnt="4"/>
      <dgm:spPr/>
    </dgm:pt>
    <dgm:pt modelId="{CF23E5BE-8E45-4B20-849C-16F50AA6E29B}" type="pres">
      <dgm:prSet presAssocID="{4FF90382-E395-4338-89F4-1EE6E60A171A}" presName="node" presStyleLbl="node1" presStyleIdx="2" presStyleCnt="4">
        <dgm:presLayoutVars>
          <dgm:bulletEnabled val="1"/>
        </dgm:presLayoutVars>
      </dgm:prSet>
      <dgm:spPr/>
    </dgm:pt>
    <dgm:pt modelId="{741D087F-5306-4C9C-95C9-0EBEBFA741B7}" type="pres">
      <dgm:prSet presAssocID="{4FF90382-E395-4338-89F4-1EE6E60A171A}" presName="dummy" presStyleCnt="0"/>
      <dgm:spPr/>
    </dgm:pt>
    <dgm:pt modelId="{A1B62B97-102D-46A9-AF19-3C2BE5BD9E66}" type="pres">
      <dgm:prSet presAssocID="{B516CA02-2DE5-415D-BED3-06360238A260}" presName="sibTrans" presStyleLbl="sibTrans2D1" presStyleIdx="2" presStyleCnt="4"/>
      <dgm:spPr/>
    </dgm:pt>
    <dgm:pt modelId="{D3AD6926-5EA2-44BE-AD58-191CF17AB949}" type="pres">
      <dgm:prSet presAssocID="{1C4B34F8-F0FB-42A1-A205-878EFB1BEA5A}" presName="node" presStyleLbl="node1" presStyleIdx="3" presStyleCnt="4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3" presStyleCnt="4" custLinFactNeighborX="332" custLinFactNeighborY="0"/>
      <dgm:spPr/>
    </dgm:pt>
  </dgm:ptLst>
  <dgm:cxnLst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3" destOrd="0" parTransId="{AC7EBEF7-F674-4CB5-BE98-7F650183D5E9}" sibTransId="{D1BB87F5-F1A5-47F1-80A3-39F59F7C64DD}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EDF8E83C-2ADE-4DA8-9A69-A95D79E87010}" srcId="{8D8B98C8-18F7-4E9D-9FD4-1E35AF603188}" destId="{4FF90382-E395-4338-89F4-1EE6E60A171A}" srcOrd="2" destOrd="0" parTransId="{36D5014E-CD67-4F3C-A105-E294822AC22C}" sibTransId="{B516CA02-2DE5-415D-BED3-06360238A260}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7477986-C12F-420F-B542-21FA272423CE}" type="presOf" srcId="{B516CA02-2DE5-415D-BED3-06360238A260}" destId="{A1B62B97-102D-46A9-AF19-3C2BE5BD9E66}" srcOrd="0" destOrd="0" presId="urn:microsoft.com/office/officeart/2005/8/layout/radial6"/>
    <dgm:cxn modelId="{5F08CDA0-F65B-4766-8A3A-EC0B2DA42E39}" type="presOf" srcId="{4FF90382-E395-4338-89F4-1EE6E60A171A}" destId="{CF23E5BE-8E45-4B20-849C-16F50AA6E29B}" srcOrd="0" destOrd="0" presId="urn:microsoft.com/office/officeart/2005/8/layout/radial6"/>
    <dgm:cxn modelId="{4553FFA3-FEA1-4F37-93BB-B5C45BA1DE1A}" srcId="{8D8B98C8-18F7-4E9D-9FD4-1E35AF603188}" destId="{B0984B07-2346-43E2-8BCB-DEA1B7F98DBA}" srcOrd="1" destOrd="0" parTransId="{19AC35A2-09F9-4EDF-9801-197A1A6A01F9}" sibTransId="{8E42642E-949B-4809-BBF4-9E8A1BF65D99}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8415A254-3D38-42E2-9E48-4E35D66E70A3}" type="presParOf" srcId="{CFE66721-B279-4FC8-9B12-E0E3C3BA8641}" destId="{9A831015-C689-4E4C-9237-FBBD6F688D52}" srcOrd="4" destOrd="0" presId="urn:microsoft.com/office/officeart/2005/8/layout/radial6"/>
    <dgm:cxn modelId="{644ADF00-4A23-499B-9FC1-2DFC099E9471}" type="presParOf" srcId="{CFE66721-B279-4FC8-9B12-E0E3C3BA8641}" destId="{4EAD790F-051C-4BB2-9001-C02AF9E12182}" srcOrd="5" destOrd="0" presId="urn:microsoft.com/office/officeart/2005/8/layout/radial6"/>
    <dgm:cxn modelId="{E958EF31-29BA-454F-8349-63173C3F1FA1}" type="presParOf" srcId="{CFE66721-B279-4FC8-9B12-E0E3C3BA8641}" destId="{C4A0A4ED-367B-4B3E-A5C4-3D065C373F4A}" srcOrd="6" destOrd="0" presId="urn:microsoft.com/office/officeart/2005/8/layout/radial6"/>
    <dgm:cxn modelId="{A47E9E0C-99A4-4DA2-AAD1-2C663D65C4E0}" type="presParOf" srcId="{CFE66721-B279-4FC8-9B12-E0E3C3BA8641}" destId="{CF23E5BE-8E45-4B20-849C-16F50AA6E29B}" srcOrd="7" destOrd="0" presId="urn:microsoft.com/office/officeart/2005/8/layout/radial6"/>
    <dgm:cxn modelId="{B3D55D0E-D76E-46AD-AB01-3AE09F3AFC20}" type="presParOf" srcId="{CFE66721-B279-4FC8-9B12-E0E3C3BA8641}" destId="{741D087F-5306-4C9C-95C9-0EBEBFA741B7}" srcOrd="8" destOrd="0" presId="urn:microsoft.com/office/officeart/2005/8/layout/radial6"/>
    <dgm:cxn modelId="{F68CAF84-F79E-45CF-8A86-FF27A7481DD4}" type="presParOf" srcId="{CFE66721-B279-4FC8-9B12-E0E3C3BA8641}" destId="{A1B62B97-102D-46A9-AF19-3C2BE5BD9E66}" srcOrd="9" destOrd="0" presId="urn:microsoft.com/office/officeart/2005/8/layout/radial6"/>
    <dgm:cxn modelId="{2E35B5D5-3FFF-436A-8D77-28F517FE106A}" type="presParOf" srcId="{CFE66721-B279-4FC8-9B12-E0E3C3BA8641}" destId="{D3AD6926-5EA2-44BE-AD58-191CF17AB949}" srcOrd="10" destOrd="0" presId="urn:microsoft.com/office/officeart/2005/8/layout/radial6"/>
    <dgm:cxn modelId="{9A9EDC41-CF5D-49A8-9166-2A63738F0F8A}" type="presParOf" srcId="{CFE66721-B279-4FC8-9B12-E0E3C3BA8641}" destId="{6FDBEC82-736A-4BE2-8BCF-8E9D837B3501}" srcOrd="11" destOrd="0" presId="urn:microsoft.com/office/officeart/2005/8/layout/radial6"/>
    <dgm:cxn modelId="{079BD03B-0730-4CB7-9607-2724645C5BA8}" type="presParOf" srcId="{CFE66721-B279-4FC8-9B12-E0E3C3BA8641}" destId="{96B69D24-232C-4D20-90AB-BDFF301B8F6E}" srcOrd="12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263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74.2%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76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21.4%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15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43%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0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094061" y="426394"/>
          <a:ext cx="2837140" cy="2837140"/>
        </a:xfrm>
        <a:prstGeom prst="blockArc">
          <a:avLst>
            <a:gd name="adj1" fmla="val 10802166"/>
            <a:gd name="adj2" fmla="val 16230653"/>
            <a:gd name="adj3" fmla="val 464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62B97-102D-46A9-AF19-3C2BE5BD9E66}">
      <dsp:nvSpPr>
        <dsp:cNvPr id="0" name=""/>
        <dsp:cNvSpPr/>
      </dsp:nvSpPr>
      <dsp:spPr>
        <a:xfrm>
          <a:off x="1084642" y="425521"/>
          <a:ext cx="2837140" cy="2837140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084642" y="425521"/>
          <a:ext cx="2837140" cy="2837140"/>
        </a:xfrm>
        <a:prstGeom prst="blockArc">
          <a:avLst>
            <a:gd name="adj1" fmla="val 0"/>
            <a:gd name="adj2" fmla="val 5400000"/>
            <a:gd name="adj3" fmla="val 464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72783" y="459985"/>
          <a:ext cx="2837140" cy="2837140"/>
        </a:xfrm>
        <a:prstGeom prst="blockArc">
          <a:avLst>
            <a:gd name="adj1" fmla="val 16230652"/>
            <a:gd name="adj2" fmla="val 21597834"/>
            <a:gd name="adj3" fmla="val 4641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841359" y="1195623"/>
          <a:ext cx="1306192" cy="130619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Arial" panose="020B0604020202020204" pitchFamily="34" charset="0"/>
              <a:cs typeface="Arial" panose="020B0604020202020204" pitchFamily="34" charset="0"/>
            </a:rPr>
            <a:t>  354 PQRSDF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Arial" panose="020B0604020202020204" pitchFamily="34" charset="0"/>
              <a:cs typeface="Arial" panose="020B0604020202020204" pitchFamily="34" charset="0"/>
            </a:rPr>
            <a:t>Recibidas en el segundo trimestre del 2025 </a:t>
          </a:r>
          <a:endParaRPr lang="es-CO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32646" y="1386910"/>
        <a:ext cx="923618" cy="923618"/>
      </dsp:txXfrm>
    </dsp:sp>
    <dsp:sp modelId="{DF5ADF83-BB92-462E-876C-7C8E32FF42AE}">
      <dsp:nvSpPr>
        <dsp:cNvPr id="0" name=""/>
        <dsp:cNvSpPr/>
      </dsp:nvSpPr>
      <dsp:spPr>
        <a:xfrm>
          <a:off x="2058400" y="2198"/>
          <a:ext cx="914334" cy="91433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18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Quejas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5%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0" kern="1200" dirty="0"/>
        </a:p>
      </dsp:txBody>
      <dsp:txXfrm>
        <a:off x="2192301" y="136099"/>
        <a:ext cx="646532" cy="646532"/>
      </dsp:txXfrm>
    </dsp:sp>
    <dsp:sp modelId="{9A831015-C689-4E4C-9237-FBBD6F688D52}">
      <dsp:nvSpPr>
        <dsp:cNvPr id="0" name=""/>
        <dsp:cNvSpPr/>
      </dsp:nvSpPr>
      <dsp:spPr>
        <a:xfrm>
          <a:off x="3362068" y="1386924"/>
          <a:ext cx="1053596" cy="91433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1" kern="1200" dirty="0"/>
            <a:t>Invitaciones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1.4%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516364" y="1520825"/>
        <a:ext cx="745004" cy="646532"/>
      </dsp:txXfrm>
    </dsp:sp>
    <dsp:sp modelId="{CF23E5BE-8E45-4B20-849C-16F50AA6E29B}">
      <dsp:nvSpPr>
        <dsp:cNvPr id="0" name=""/>
        <dsp:cNvSpPr/>
      </dsp:nvSpPr>
      <dsp:spPr>
        <a:xfrm>
          <a:off x="2046045" y="2772578"/>
          <a:ext cx="914334" cy="91433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1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Denuncias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0.2%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2179946" y="2906479"/>
        <a:ext cx="646532" cy="646532"/>
      </dsp:txXfrm>
    </dsp:sp>
    <dsp:sp modelId="{D3AD6926-5EA2-44BE-AD58-191CF17AB949}">
      <dsp:nvSpPr>
        <dsp:cNvPr id="0" name=""/>
        <dsp:cNvSpPr/>
      </dsp:nvSpPr>
      <dsp:spPr>
        <a:xfrm>
          <a:off x="660390" y="1386924"/>
          <a:ext cx="914334" cy="91433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330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Peticiones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b="1" kern="1200" dirty="0"/>
            <a:t>93.3% </a:t>
          </a:r>
        </a:p>
      </dsp:txBody>
      <dsp:txXfrm>
        <a:off x="794291" y="1520825"/>
        <a:ext cx="646532" cy="646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263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74.2%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76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21.4%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15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43%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Segundo Trimestre de 2025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251520" y="2001846"/>
            <a:ext cx="7920880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segundo trimestre de 2025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Abril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108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30.5%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Mayo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118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33.3%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Junio 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128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36.1%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1654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segundo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872638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458768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PQRSDF recibidas en el segundo trimestre</a:t>
            </a:r>
            <a:r>
              <a:rPr lang="es-ES" dirty="0">
                <a:latin typeface="Oswald" panose="00000500000000000000" pitchFamily="2" charset="0"/>
              </a:rPr>
              <a:t> de 2025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122 solicitudes equivalente al 34.4%.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344039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51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77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122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354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>
              <a:solidFill>
                <a:schemeClr val="tx1"/>
              </a:solidFill>
              <a:latin typeface="Oswald" panose="00000500000000000000" pitchFamily="2" charset="0"/>
            </a:endParaRP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354 PQRSDF recibidas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165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47%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331200" y="2546933"/>
            <a:ext cx="1110867" cy="15484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2038421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112 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41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12 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189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53.3%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93939" y="4736368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364088" y="4077072"/>
            <a:ext cx="3107790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347168"/>
              </p:ext>
            </p:extLst>
          </p:nvPr>
        </p:nvGraphicFramePr>
        <p:xfrm>
          <a:off x="755576" y="2564905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13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E213340-F6D0-49D4-8CA1-CC61315B7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194470"/>
              </p:ext>
            </p:extLst>
          </p:nvPr>
        </p:nvGraphicFramePr>
        <p:xfrm>
          <a:off x="755576" y="3655479"/>
          <a:ext cx="4824536" cy="36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260597836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84324833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LOTERIAS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3077750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C2B9427-87FC-6275-9156-2CA41372B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455008"/>
              </p:ext>
            </p:extLst>
          </p:nvPr>
        </p:nvGraphicFramePr>
        <p:xfrm>
          <a:off x="755576" y="4030343"/>
          <a:ext cx="4824536" cy="288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260597836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84324833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OPERACIONES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3077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Cantidad y motivo de  quejas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907996"/>
            <a:ext cx="5328592" cy="104200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</a:t>
            </a:r>
            <a:r>
              <a:rPr lang="es-ES" sz="2400" dirty="0">
                <a:solidFill>
                  <a:srgbClr val="000000"/>
                </a:solidFill>
                <a:latin typeface="Oswald" panose="00000500000000000000" pitchFamily="2" charset="0"/>
              </a:rPr>
              <a:t>18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) Quejas.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230F391-CC71-3DAF-963C-741F213A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858057"/>
              </p:ext>
            </p:extLst>
          </p:nvPr>
        </p:nvGraphicFramePr>
        <p:xfrm>
          <a:off x="882650" y="1619250"/>
          <a:ext cx="6137622" cy="37738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37622">
                  <a:extLst>
                    <a:ext uri="{9D8B030D-6E8A-4147-A177-3AD203B41FA5}">
                      <a16:colId xmlns:a16="http://schemas.microsoft.com/office/drawing/2014/main" val="103450852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u="none" strike="noStrike" dirty="0">
                          <a:effectLst/>
                        </a:rPr>
                        <a:t>ASUNTO</a:t>
                      </a:r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7013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Queja por venta de billete falso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6046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dirty="0">
                          <a:effectLst/>
                        </a:rPr>
                        <a:t>Queja por pago de premio - Julio Pineda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50989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</a:t>
                      </a:r>
                      <a:r>
                        <a:rPr lang="es-CO" sz="1100" u="none" strike="noStrike">
                          <a:effectLst/>
                        </a:rPr>
                        <a:t>Elgar López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1401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100" u="none" strike="noStrike" dirty="0">
                          <a:effectLst/>
                        </a:rPr>
                        <a:t>Queja sobre pago de billete – Anónimo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22846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Queja porque se oculta en la pagina web el numero de series que tiene cada sorteo - Gustavo Romero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0062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-Elena Pineda Amaya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27267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- Juan Carlos Patiño Guisao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84549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- Juan Guillermo Restrepo Maya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44879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Queja por pago de premio - </a:t>
                      </a:r>
                      <a:r>
                        <a:rPr lang="es-ES" sz="1100" u="none" strike="noStrike" dirty="0" err="1">
                          <a:effectLst/>
                        </a:rPr>
                        <a:t>Jeisón</a:t>
                      </a:r>
                      <a:r>
                        <a:rPr lang="es-ES" sz="1100" u="none" strike="noStrike" dirty="0">
                          <a:effectLst/>
                        </a:rPr>
                        <a:t> </a:t>
                      </a:r>
                      <a:r>
                        <a:rPr lang="es-ES" sz="1100" u="none" strike="noStrike" dirty="0" err="1">
                          <a:effectLst/>
                        </a:rPr>
                        <a:t>Guitierrez</a:t>
                      </a:r>
                      <a:r>
                        <a:rPr lang="es-ES" sz="1100" u="none" strike="noStrike" dirty="0">
                          <a:effectLst/>
                        </a:rPr>
                        <a:t> Clavijo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42356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Anonimo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1465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Paulo Mauricio Cortes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6568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Olga Lucia Jaramillo Ciro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02989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Jose Alejandro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35466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Jesus Tuberquia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9663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Queja sobre el sorteo 4788 que jugo el 20 de junio 2025 el usuario piensa que es fraude -Alberto Gil </a:t>
                      </a:r>
                      <a:r>
                        <a:rPr lang="es-ES" sz="1100" u="none" strike="noStrike" dirty="0" err="1">
                          <a:effectLst/>
                        </a:rPr>
                        <a:t>carvajal</a:t>
                      </a:r>
                      <a:r>
                        <a:rPr lang="es-ES" sz="1100" u="none" strike="noStrike" dirty="0">
                          <a:effectLst/>
                        </a:rPr>
                        <a:t>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91374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00" u="none" strike="noStrike" dirty="0">
                          <a:effectLst/>
                        </a:rPr>
                        <a:t>Queja por pago de premio - David Real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05923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sorteo 4782 /09/05/2025 - Freddy Ladino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8296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 dirty="0">
                          <a:effectLst/>
                        </a:rPr>
                        <a:t>Queja por pago de premio sorteo 4782 09/05/2025 -  Johan Andrey Álvarez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8022158"/>
                  </a:ext>
                </a:extLst>
              </a:tr>
            </a:tbl>
          </a:graphicData>
        </a:graphic>
      </p:graphicFrame>
      <p:pic>
        <p:nvPicPr>
          <p:cNvPr id="1026" name="Picture 2" descr="Queja - Iconos gratis de comercio y compras">
            <a:extLst>
              <a:ext uri="{FF2B5EF4-FFF2-40B4-BE49-F238E27FC236}">
                <a16:creationId xmlns:a16="http://schemas.microsoft.com/office/drawing/2014/main" id="{6051FF2E-2E2F-5097-378E-48B611DCA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789040"/>
            <a:ext cx="1728192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407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49369</TotalTime>
  <Words>718</Words>
  <Application>Microsoft Office PowerPoint</Application>
  <PresentationFormat>Presentación en pantalla (4:3)</PresentationFormat>
  <Paragraphs>134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ADLaM Display</vt:lpstr>
      <vt:lpstr>Arial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1973</cp:revision>
  <dcterms:created xsi:type="dcterms:W3CDTF">2017-09-25T15:33:55Z</dcterms:created>
  <dcterms:modified xsi:type="dcterms:W3CDTF">2025-07-04T19:12:16Z</dcterms:modified>
</cp:coreProperties>
</file>