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8" r:id="rId9"/>
    <p:sldId id="266" r:id="rId10"/>
    <p:sldId id="267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42" autoAdjust="0"/>
    <p:restoredTop sz="96327" autoAdjust="0"/>
  </p:normalViewPr>
  <p:slideViewPr>
    <p:cSldViewPr>
      <p:cViewPr varScale="1">
        <p:scale>
          <a:sx n="106" d="100"/>
          <a:sy n="106" d="100"/>
        </p:scale>
        <p:origin x="15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F7B174-E707-4FE0-8D31-3DB44C4D65BF}" type="doc">
      <dgm:prSet loTypeId="urn:microsoft.com/office/officeart/2005/8/layout/radial6" loCatId="cycle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es-CO"/>
        </a:p>
      </dgm:t>
    </dgm:pt>
    <dgm:pt modelId="{8D8B98C8-18F7-4E9D-9FD4-1E35AF603188}">
      <dgm:prSet phldrT="[Texto]"/>
      <dgm:spPr/>
      <dgm:t>
        <a:bodyPr/>
        <a:lstStyle/>
        <a:p>
          <a:pPr algn="ctr"/>
          <a:r>
            <a:rPr lang="es-ES" dirty="0"/>
            <a:t>  </a:t>
          </a:r>
          <a:r>
            <a:rPr lang="es-ES" dirty="0">
              <a:latin typeface="Oswald" panose="00000500000000000000" pitchFamily="2" charset="0"/>
            </a:rPr>
            <a:t>356 PQRSDF</a:t>
          </a:r>
        </a:p>
        <a:p>
          <a:pPr algn="ctr"/>
          <a:r>
            <a:rPr lang="es-ES" dirty="0">
              <a:latin typeface="Oswald" panose="00000500000000000000" pitchFamily="2" charset="0"/>
            </a:rPr>
            <a:t>Recibidas en el cuarto trimestre del 2025 </a:t>
          </a:r>
          <a:endParaRPr lang="es-CO" dirty="0">
            <a:latin typeface="Oswald" panose="00000500000000000000" pitchFamily="2" charset="0"/>
          </a:endParaRPr>
        </a:p>
      </dgm:t>
    </dgm:pt>
    <dgm:pt modelId="{50DFB4AF-3706-4A33-AB19-36C376112F05}" type="parTrans" cxnId="{B5205769-11AC-4675-B3FB-D8C6856F25D4}">
      <dgm:prSet/>
      <dgm:spPr/>
      <dgm:t>
        <a:bodyPr/>
        <a:lstStyle/>
        <a:p>
          <a:pPr algn="ctr"/>
          <a:endParaRPr lang="es-CO"/>
        </a:p>
      </dgm:t>
    </dgm:pt>
    <dgm:pt modelId="{ED6CE45C-EEE5-47EB-B752-147504075949}" type="sibTrans" cxnId="{B5205769-11AC-4675-B3FB-D8C6856F25D4}">
      <dgm:prSet/>
      <dgm:spPr/>
      <dgm:t>
        <a:bodyPr/>
        <a:lstStyle/>
        <a:p>
          <a:pPr algn="ctr"/>
          <a:endParaRPr lang="es-CO"/>
        </a:p>
      </dgm:t>
    </dgm:pt>
    <dgm:pt modelId="{1C4B34F8-F0FB-42A1-A205-878EFB1BEA5A}">
      <dgm:prSet phldrT="[Texto]"/>
      <dgm:spPr/>
      <dgm:t>
        <a:bodyPr/>
        <a:lstStyle/>
        <a:p>
          <a:pPr algn="ctr"/>
          <a:r>
            <a:rPr lang="es-ES" b="1" dirty="0"/>
            <a:t>313</a:t>
          </a:r>
        </a:p>
        <a:p>
          <a:pPr algn="ctr"/>
          <a:r>
            <a:rPr lang="es-ES" b="1" dirty="0"/>
            <a:t>Peticiones</a:t>
          </a:r>
        </a:p>
        <a:p>
          <a:pPr algn="ctr"/>
          <a:r>
            <a:rPr lang="es-ES" b="1" dirty="0"/>
            <a:t>88% </a:t>
          </a:r>
        </a:p>
      </dgm:t>
    </dgm:pt>
    <dgm:pt modelId="{AC7EBEF7-F674-4CB5-BE98-7F650183D5E9}" type="parTrans" cxnId="{817E2505-9958-4095-BF71-C2B6B601C44C}">
      <dgm:prSet/>
      <dgm:spPr/>
      <dgm:t>
        <a:bodyPr/>
        <a:lstStyle/>
        <a:p>
          <a:pPr algn="ctr"/>
          <a:endParaRPr lang="es-CO"/>
        </a:p>
      </dgm:t>
    </dgm:pt>
    <dgm:pt modelId="{D1BB87F5-F1A5-47F1-80A3-39F59F7C64DD}" type="sibTrans" cxnId="{817E2505-9958-4095-BF71-C2B6B601C44C}">
      <dgm:prSet/>
      <dgm:spPr/>
      <dgm:t>
        <a:bodyPr/>
        <a:lstStyle/>
        <a:p>
          <a:pPr algn="ctr"/>
          <a:endParaRPr lang="es-CO"/>
        </a:p>
      </dgm:t>
    </dgm:pt>
    <dgm:pt modelId="{B0984B07-2346-43E2-8BCB-DEA1B7F98DBA}">
      <dgm:prSet phldrT="[Texto]"/>
      <dgm:spPr/>
      <dgm:t>
        <a:bodyPr/>
        <a:lstStyle/>
        <a:p>
          <a:pPr algn="ctr"/>
          <a:r>
            <a:rPr lang="es-ES" b="1" dirty="0"/>
            <a:t>11</a:t>
          </a:r>
        </a:p>
        <a:p>
          <a:pPr algn="ctr"/>
          <a:r>
            <a:rPr lang="es-ES" b="1" dirty="0"/>
            <a:t>Invitaciones</a:t>
          </a:r>
        </a:p>
        <a:p>
          <a:pPr algn="ctr"/>
          <a:r>
            <a:rPr lang="es-ES" b="1" dirty="0"/>
            <a:t>3%</a:t>
          </a:r>
        </a:p>
        <a:p>
          <a:pPr algn="ctr"/>
          <a:r>
            <a:rPr lang="es-ES" b="1" dirty="0"/>
            <a:t> </a:t>
          </a:r>
        </a:p>
        <a:p>
          <a:pPr algn="ctr"/>
          <a:endParaRPr lang="es-CO" b="1" dirty="0"/>
        </a:p>
      </dgm:t>
    </dgm:pt>
    <dgm:pt modelId="{19AC35A2-09F9-4EDF-9801-197A1A6A01F9}" type="parTrans" cxnId="{4553FFA3-FEA1-4F37-93BB-B5C45BA1DE1A}">
      <dgm:prSet/>
      <dgm:spPr/>
      <dgm:t>
        <a:bodyPr/>
        <a:lstStyle/>
        <a:p>
          <a:pPr algn="ctr"/>
          <a:endParaRPr lang="es-CO"/>
        </a:p>
      </dgm:t>
    </dgm:pt>
    <dgm:pt modelId="{8E42642E-949B-4809-BBF4-9E8A1BF65D99}" type="sibTrans" cxnId="{4553FFA3-FEA1-4F37-93BB-B5C45BA1DE1A}">
      <dgm:prSet/>
      <dgm:spPr/>
      <dgm:t>
        <a:bodyPr/>
        <a:lstStyle/>
        <a:p>
          <a:pPr algn="ctr"/>
          <a:endParaRPr lang="es-CO"/>
        </a:p>
      </dgm:t>
    </dgm:pt>
    <dgm:pt modelId="{413E1345-4C9A-4896-A49F-D9F8CE87FDCB}">
      <dgm:prSet phldrT="[Texto]"/>
      <dgm:spPr/>
      <dgm:t>
        <a:bodyPr/>
        <a:lstStyle/>
        <a:p>
          <a:pPr algn="ctr"/>
          <a:r>
            <a:rPr lang="es-ES" b="1" dirty="0"/>
            <a:t>3</a:t>
          </a:r>
        </a:p>
        <a:p>
          <a:pPr algn="ctr"/>
          <a:r>
            <a:rPr lang="es-ES" b="1" dirty="0"/>
            <a:t>Tutela</a:t>
          </a:r>
        </a:p>
        <a:p>
          <a:pPr algn="ctr"/>
          <a:r>
            <a:rPr lang="es-ES" b="1" dirty="0"/>
            <a:t>0.8%</a:t>
          </a:r>
        </a:p>
        <a:p>
          <a:pPr algn="ctr"/>
          <a:r>
            <a:rPr lang="es-ES" b="1" dirty="0"/>
            <a:t> </a:t>
          </a:r>
        </a:p>
        <a:p>
          <a:pPr algn="ctr"/>
          <a:endParaRPr lang="es-CO" b="1" dirty="0"/>
        </a:p>
      </dgm:t>
    </dgm:pt>
    <dgm:pt modelId="{A3075A7D-E94C-4E71-AC45-F1510CAE45C0}" type="parTrans" cxnId="{4F9730E8-0E09-4BAE-BF4D-6BC5C97EB4DE}">
      <dgm:prSet/>
      <dgm:spPr/>
      <dgm:t>
        <a:bodyPr/>
        <a:lstStyle/>
        <a:p>
          <a:pPr algn="ctr"/>
          <a:endParaRPr lang="es-CO"/>
        </a:p>
      </dgm:t>
    </dgm:pt>
    <dgm:pt modelId="{4711339B-66A5-4164-A153-9C852D6BF183}" type="sibTrans" cxnId="{4F9730E8-0E09-4BAE-BF4D-6BC5C97EB4DE}">
      <dgm:prSet/>
      <dgm:spPr/>
      <dgm:t>
        <a:bodyPr/>
        <a:lstStyle/>
        <a:p>
          <a:pPr algn="ctr"/>
          <a:endParaRPr lang="es-CO"/>
        </a:p>
      </dgm:t>
    </dgm:pt>
    <dgm:pt modelId="{4FF90382-E395-4338-89F4-1EE6E60A171A}">
      <dgm:prSet phldrT="[Texto]"/>
      <dgm:spPr/>
      <dgm:t>
        <a:bodyPr/>
        <a:lstStyle/>
        <a:p>
          <a:r>
            <a:rPr lang="es-ES" b="1" dirty="0"/>
            <a:t>0 </a:t>
          </a:r>
        </a:p>
        <a:p>
          <a:r>
            <a:rPr lang="es-ES" b="1" dirty="0"/>
            <a:t> Felicitaciones</a:t>
          </a:r>
        </a:p>
        <a:p>
          <a:r>
            <a:rPr lang="es-ES" b="1" dirty="0"/>
            <a:t>0%</a:t>
          </a:r>
        </a:p>
        <a:p>
          <a:r>
            <a:rPr lang="es-ES" b="1" dirty="0"/>
            <a:t> </a:t>
          </a:r>
        </a:p>
        <a:p>
          <a:endParaRPr lang="es-CO" b="1" dirty="0"/>
        </a:p>
      </dgm:t>
    </dgm:pt>
    <dgm:pt modelId="{36D5014E-CD67-4F3C-A105-E294822AC22C}" type="parTrans" cxnId="{EDF8E83C-2ADE-4DA8-9A69-A95D79E87010}">
      <dgm:prSet/>
      <dgm:spPr/>
      <dgm:t>
        <a:bodyPr/>
        <a:lstStyle/>
        <a:p>
          <a:endParaRPr lang="es-CO"/>
        </a:p>
      </dgm:t>
    </dgm:pt>
    <dgm:pt modelId="{B516CA02-2DE5-415D-BED3-06360238A260}" type="sibTrans" cxnId="{EDF8E83C-2ADE-4DA8-9A69-A95D79E87010}">
      <dgm:prSet/>
      <dgm:spPr/>
      <dgm:t>
        <a:bodyPr/>
        <a:lstStyle/>
        <a:p>
          <a:endParaRPr lang="es-CO"/>
        </a:p>
      </dgm:t>
    </dgm:pt>
    <dgm:pt modelId="{8CB26DD2-1E91-4E3F-BF90-D344A7D6F39C}">
      <dgm:prSet phldrT="[Texto]"/>
      <dgm:spPr/>
      <dgm:t>
        <a:bodyPr/>
        <a:lstStyle/>
        <a:p>
          <a:pPr algn="ctr"/>
          <a:r>
            <a:rPr lang="es-ES" b="1" dirty="0"/>
            <a:t>17</a:t>
          </a:r>
        </a:p>
        <a:p>
          <a:pPr algn="ctr"/>
          <a:r>
            <a:rPr lang="es-ES" b="1" dirty="0"/>
            <a:t>Reclamos</a:t>
          </a:r>
        </a:p>
        <a:p>
          <a:pPr algn="ctr"/>
          <a:r>
            <a:rPr lang="es-ES" b="1" dirty="0"/>
            <a:t>5%</a:t>
          </a:r>
        </a:p>
        <a:p>
          <a:pPr algn="ctr"/>
          <a:endParaRPr lang="es-CO" b="1" dirty="0"/>
        </a:p>
      </dgm:t>
    </dgm:pt>
    <dgm:pt modelId="{33A93A7E-615F-49B3-AEAE-3D905CF7ECA1}" type="sibTrans" cxnId="{8BF9BA40-C13E-4B5C-B71B-6EF598AD6B55}">
      <dgm:prSet/>
      <dgm:spPr/>
      <dgm:t>
        <a:bodyPr/>
        <a:lstStyle/>
        <a:p>
          <a:pPr algn="ctr"/>
          <a:endParaRPr lang="es-CO"/>
        </a:p>
      </dgm:t>
    </dgm:pt>
    <dgm:pt modelId="{4E1CE809-4401-4FD1-BF4C-26A03D62BF83}" type="parTrans" cxnId="{8BF9BA40-C13E-4B5C-B71B-6EF598AD6B55}">
      <dgm:prSet/>
      <dgm:spPr/>
      <dgm:t>
        <a:bodyPr/>
        <a:lstStyle/>
        <a:p>
          <a:pPr algn="ctr"/>
          <a:endParaRPr lang="es-CO"/>
        </a:p>
      </dgm:t>
    </dgm:pt>
    <dgm:pt modelId="{DF771C8A-66EE-4504-92C0-EC4CE8FF8ECA}">
      <dgm:prSet phldrT="[Texto]"/>
      <dgm:spPr/>
      <dgm:t>
        <a:bodyPr/>
        <a:lstStyle/>
        <a:p>
          <a:pPr algn="ctr"/>
          <a:r>
            <a:rPr lang="es-ES" b="1" dirty="0"/>
            <a:t>12</a:t>
          </a:r>
        </a:p>
        <a:p>
          <a:pPr algn="ctr"/>
          <a:r>
            <a:rPr lang="es-ES" b="1" dirty="0"/>
            <a:t>Quejas</a:t>
          </a:r>
        </a:p>
        <a:p>
          <a:pPr algn="ctr"/>
          <a:r>
            <a:rPr lang="es-ES" b="1" dirty="0"/>
            <a:t>3.3%</a:t>
          </a:r>
        </a:p>
        <a:p>
          <a:pPr algn="ctr"/>
          <a:endParaRPr lang="es-CO" b="0" dirty="0"/>
        </a:p>
      </dgm:t>
    </dgm:pt>
    <dgm:pt modelId="{DCBAB4DC-C2E7-449C-B12C-4F7A9054D107}" type="sibTrans" cxnId="{44DF394D-E63A-42C5-B80F-5448DB5835D2}">
      <dgm:prSet/>
      <dgm:spPr/>
      <dgm:t>
        <a:bodyPr/>
        <a:lstStyle/>
        <a:p>
          <a:pPr algn="ctr"/>
          <a:endParaRPr lang="es-CO"/>
        </a:p>
      </dgm:t>
    </dgm:pt>
    <dgm:pt modelId="{01DDB37C-FD5A-4246-931B-004CE8EA5B01}" type="parTrans" cxnId="{44DF394D-E63A-42C5-B80F-5448DB5835D2}">
      <dgm:prSet/>
      <dgm:spPr/>
      <dgm:t>
        <a:bodyPr/>
        <a:lstStyle/>
        <a:p>
          <a:pPr algn="ctr"/>
          <a:endParaRPr lang="es-CO"/>
        </a:p>
      </dgm:t>
    </dgm:pt>
    <dgm:pt modelId="{CFE66721-B279-4FC8-9B12-E0E3C3BA8641}" type="pres">
      <dgm:prSet presAssocID="{58F7B174-E707-4FE0-8D31-3DB44C4D65BF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3360F87-7FE4-4EA2-A374-3FD6A5EF9F18}" type="pres">
      <dgm:prSet presAssocID="{8D8B98C8-18F7-4E9D-9FD4-1E35AF603188}" presName="centerShape" presStyleLbl="node0" presStyleIdx="0" presStyleCnt="1" custLinFactNeighborX="-316" custLinFactNeighborY="167"/>
      <dgm:spPr/>
    </dgm:pt>
    <dgm:pt modelId="{DF5ADF83-BB92-462E-876C-7C8E32FF42AE}" type="pres">
      <dgm:prSet presAssocID="{DF771C8A-66EE-4504-92C0-EC4CE8FF8ECA}" presName="node" presStyleLbl="node1" presStyleIdx="0" presStyleCnt="6">
        <dgm:presLayoutVars>
          <dgm:bulletEnabled val="1"/>
        </dgm:presLayoutVars>
      </dgm:prSet>
      <dgm:spPr/>
    </dgm:pt>
    <dgm:pt modelId="{A54A50AC-2136-4AEE-9FF1-9D9F70B5588E}" type="pres">
      <dgm:prSet presAssocID="{DF771C8A-66EE-4504-92C0-EC4CE8FF8ECA}" presName="dummy" presStyleCnt="0"/>
      <dgm:spPr/>
    </dgm:pt>
    <dgm:pt modelId="{51FDC002-27D1-49DE-9C43-A964E6EAEFBF}" type="pres">
      <dgm:prSet presAssocID="{DCBAB4DC-C2E7-449C-B12C-4F7A9054D107}" presName="sibTrans" presStyleLbl="sibTrans2D1" presStyleIdx="0" presStyleCnt="6" custLinFactNeighborX="-418" custLinFactNeighborY="1184"/>
      <dgm:spPr/>
    </dgm:pt>
    <dgm:pt modelId="{CE99AA64-5CCA-4BE9-9DD5-A154681B9D1B}" type="pres">
      <dgm:prSet presAssocID="{8CB26DD2-1E91-4E3F-BF90-D344A7D6F39C}" presName="node" presStyleLbl="node1" presStyleIdx="1" presStyleCnt="6">
        <dgm:presLayoutVars>
          <dgm:bulletEnabled val="1"/>
        </dgm:presLayoutVars>
      </dgm:prSet>
      <dgm:spPr/>
    </dgm:pt>
    <dgm:pt modelId="{1C7AA2C0-F3BD-415A-8DE1-EA66FF7CC66F}" type="pres">
      <dgm:prSet presAssocID="{8CB26DD2-1E91-4E3F-BF90-D344A7D6F39C}" presName="dummy" presStyleCnt="0"/>
      <dgm:spPr/>
    </dgm:pt>
    <dgm:pt modelId="{E67DB7E5-B202-4B0C-884E-E2C546F70AE3}" type="pres">
      <dgm:prSet presAssocID="{33A93A7E-615F-49B3-AEAE-3D905CF7ECA1}" presName="sibTrans" presStyleLbl="sibTrans2D1" presStyleIdx="1" presStyleCnt="6"/>
      <dgm:spPr/>
    </dgm:pt>
    <dgm:pt modelId="{9A831015-C689-4E4C-9237-FBBD6F688D52}" type="pres">
      <dgm:prSet presAssocID="{B0984B07-2346-43E2-8BCB-DEA1B7F98DBA}" presName="node" presStyleLbl="node1" presStyleIdx="2" presStyleCnt="6">
        <dgm:presLayoutVars>
          <dgm:bulletEnabled val="1"/>
        </dgm:presLayoutVars>
      </dgm:prSet>
      <dgm:spPr/>
    </dgm:pt>
    <dgm:pt modelId="{4EAD790F-051C-4BB2-9001-C02AF9E12182}" type="pres">
      <dgm:prSet presAssocID="{B0984B07-2346-43E2-8BCB-DEA1B7F98DBA}" presName="dummy" presStyleCnt="0"/>
      <dgm:spPr/>
    </dgm:pt>
    <dgm:pt modelId="{C4A0A4ED-367B-4B3E-A5C4-3D065C373F4A}" type="pres">
      <dgm:prSet presAssocID="{8E42642E-949B-4809-BBF4-9E8A1BF65D99}" presName="sibTrans" presStyleLbl="sibTrans2D1" presStyleIdx="2" presStyleCnt="6"/>
      <dgm:spPr/>
    </dgm:pt>
    <dgm:pt modelId="{CF23E5BE-8E45-4B20-849C-16F50AA6E29B}" type="pres">
      <dgm:prSet presAssocID="{4FF90382-E395-4338-89F4-1EE6E60A171A}" presName="node" presStyleLbl="node1" presStyleIdx="3" presStyleCnt="6">
        <dgm:presLayoutVars>
          <dgm:bulletEnabled val="1"/>
        </dgm:presLayoutVars>
      </dgm:prSet>
      <dgm:spPr/>
    </dgm:pt>
    <dgm:pt modelId="{741D087F-5306-4C9C-95C9-0EBEBFA741B7}" type="pres">
      <dgm:prSet presAssocID="{4FF90382-E395-4338-89F4-1EE6E60A171A}" presName="dummy" presStyleCnt="0"/>
      <dgm:spPr/>
    </dgm:pt>
    <dgm:pt modelId="{A1B62B97-102D-46A9-AF19-3C2BE5BD9E66}" type="pres">
      <dgm:prSet presAssocID="{B516CA02-2DE5-415D-BED3-06360238A260}" presName="sibTrans" presStyleLbl="sibTrans2D1" presStyleIdx="3" presStyleCnt="6"/>
      <dgm:spPr/>
    </dgm:pt>
    <dgm:pt modelId="{180443CB-7B97-43F4-BA11-B720AA37EE2E}" type="pres">
      <dgm:prSet presAssocID="{413E1345-4C9A-4896-A49F-D9F8CE87FDCB}" presName="node" presStyleLbl="node1" presStyleIdx="4" presStyleCnt="6" custRadScaleRad="100034" custRadScaleInc="5006">
        <dgm:presLayoutVars>
          <dgm:bulletEnabled val="1"/>
        </dgm:presLayoutVars>
      </dgm:prSet>
      <dgm:spPr/>
    </dgm:pt>
    <dgm:pt modelId="{CD3852DA-9825-495A-88B3-23F405E6D91F}" type="pres">
      <dgm:prSet presAssocID="{413E1345-4C9A-4896-A49F-D9F8CE87FDCB}" presName="dummy" presStyleCnt="0"/>
      <dgm:spPr/>
    </dgm:pt>
    <dgm:pt modelId="{5CB63094-53BE-4F91-B224-C4C94690E030}" type="pres">
      <dgm:prSet presAssocID="{4711339B-66A5-4164-A153-9C852D6BF183}" presName="sibTrans" presStyleLbl="sibTrans2D1" presStyleIdx="4" presStyleCnt="6"/>
      <dgm:spPr/>
    </dgm:pt>
    <dgm:pt modelId="{D3AD6926-5EA2-44BE-AD58-191CF17AB949}" type="pres">
      <dgm:prSet presAssocID="{1C4B34F8-F0FB-42A1-A205-878EFB1BEA5A}" presName="node" presStyleLbl="node1" presStyleIdx="5" presStyleCnt="6">
        <dgm:presLayoutVars>
          <dgm:bulletEnabled val="1"/>
        </dgm:presLayoutVars>
      </dgm:prSet>
      <dgm:spPr/>
    </dgm:pt>
    <dgm:pt modelId="{6FDBEC82-736A-4BE2-8BCF-8E9D837B3501}" type="pres">
      <dgm:prSet presAssocID="{1C4B34F8-F0FB-42A1-A205-878EFB1BEA5A}" presName="dummy" presStyleCnt="0"/>
      <dgm:spPr/>
    </dgm:pt>
    <dgm:pt modelId="{96B69D24-232C-4D20-90AB-BDFF301B8F6E}" type="pres">
      <dgm:prSet presAssocID="{D1BB87F5-F1A5-47F1-80A3-39F59F7C64DD}" presName="sibTrans" presStyleLbl="sibTrans2D1" presStyleIdx="5" presStyleCnt="6" custLinFactNeighborX="332" custLinFactNeighborY="0"/>
      <dgm:spPr/>
    </dgm:pt>
  </dgm:ptLst>
  <dgm:cxnLst>
    <dgm:cxn modelId="{F3DEC703-504B-4F66-BC10-9BBDCEF02554}" type="presOf" srcId="{58F7B174-E707-4FE0-8D31-3DB44C4D65BF}" destId="{CFE66721-B279-4FC8-9B12-E0E3C3BA8641}" srcOrd="0" destOrd="0" presId="urn:microsoft.com/office/officeart/2005/8/layout/radial6"/>
    <dgm:cxn modelId="{817E2505-9958-4095-BF71-C2B6B601C44C}" srcId="{8D8B98C8-18F7-4E9D-9FD4-1E35AF603188}" destId="{1C4B34F8-F0FB-42A1-A205-878EFB1BEA5A}" srcOrd="5" destOrd="0" parTransId="{AC7EBEF7-F674-4CB5-BE98-7F650183D5E9}" sibTransId="{D1BB87F5-F1A5-47F1-80A3-39F59F7C64DD}"/>
    <dgm:cxn modelId="{91306611-3A4F-41A7-99B5-B3CC60791924}" type="presOf" srcId="{8CB26DD2-1E91-4E3F-BF90-D344A7D6F39C}" destId="{CE99AA64-5CCA-4BE9-9DD5-A154681B9D1B}" srcOrd="0" destOrd="0" presId="urn:microsoft.com/office/officeart/2005/8/layout/radial6"/>
    <dgm:cxn modelId="{ECB45C3B-FC37-4408-9C3E-8E6C86A21CC1}" type="presOf" srcId="{D1BB87F5-F1A5-47F1-80A3-39F59F7C64DD}" destId="{96B69D24-232C-4D20-90AB-BDFF301B8F6E}" srcOrd="0" destOrd="0" presId="urn:microsoft.com/office/officeart/2005/8/layout/radial6"/>
    <dgm:cxn modelId="{EDF8E83C-2ADE-4DA8-9A69-A95D79E87010}" srcId="{8D8B98C8-18F7-4E9D-9FD4-1E35AF603188}" destId="{4FF90382-E395-4338-89F4-1EE6E60A171A}" srcOrd="3" destOrd="0" parTransId="{36D5014E-CD67-4F3C-A105-E294822AC22C}" sibTransId="{B516CA02-2DE5-415D-BED3-06360238A260}"/>
    <dgm:cxn modelId="{8BF9BA40-C13E-4B5C-B71B-6EF598AD6B55}" srcId="{8D8B98C8-18F7-4E9D-9FD4-1E35AF603188}" destId="{8CB26DD2-1E91-4E3F-BF90-D344A7D6F39C}" srcOrd="1" destOrd="0" parTransId="{4E1CE809-4401-4FD1-BF4C-26A03D62BF83}" sibTransId="{33A93A7E-615F-49B3-AEAE-3D905CF7ECA1}"/>
    <dgm:cxn modelId="{B68A0A65-345D-4F87-9446-0073EE5270FF}" type="presOf" srcId="{4711339B-66A5-4164-A153-9C852D6BF183}" destId="{5CB63094-53BE-4F91-B224-C4C94690E030}" srcOrd="0" destOrd="0" presId="urn:microsoft.com/office/officeart/2005/8/layout/radial6"/>
    <dgm:cxn modelId="{4AE73E68-4B04-4B44-AB98-8D18E9589C71}" type="presOf" srcId="{8D8B98C8-18F7-4E9D-9FD4-1E35AF603188}" destId="{F3360F87-7FE4-4EA2-A374-3FD6A5EF9F18}" srcOrd="0" destOrd="0" presId="urn:microsoft.com/office/officeart/2005/8/layout/radial6"/>
    <dgm:cxn modelId="{F4A99668-B11C-4F14-9D5C-BB87B177BC5F}" type="presOf" srcId="{8E42642E-949B-4809-BBF4-9E8A1BF65D99}" destId="{C4A0A4ED-367B-4B3E-A5C4-3D065C373F4A}" srcOrd="0" destOrd="0" presId="urn:microsoft.com/office/officeart/2005/8/layout/radial6"/>
    <dgm:cxn modelId="{B5205769-11AC-4675-B3FB-D8C6856F25D4}" srcId="{58F7B174-E707-4FE0-8D31-3DB44C4D65BF}" destId="{8D8B98C8-18F7-4E9D-9FD4-1E35AF603188}" srcOrd="0" destOrd="0" parTransId="{50DFB4AF-3706-4A33-AB19-36C376112F05}" sibTransId="{ED6CE45C-EEE5-47EB-B752-147504075949}"/>
    <dgm:cxn modelId="{44DF394D-E63A-42C5-B80F-5448DB5835D2}" srcId="{8D8B98C8-18F7-4E9D-9FD4-1E35AF603188}" destId="{DF771C8A-66EE-4504-92C0-EC4CE8FF8ECA}" srcOrd="0" destOrd="0" parTransId="{01DDB37C-FD5A-4246-931B-004CE8EA5B01}" sibTransId="{DCBAB4DC-C2E7-449C-B12C-4F7A9054D107}"/>
    <dgm:cxn modelId="{B51D4971-1B98-46E8-AE9B-E71FB1AADFA4}" type="presOf" srcId="{413E1345-4C9A-4896-A49F-D9F8CE87FDCB}" destId="{180443CB-7B97-43F4-BA11-B720AA37EE2E}" srcOrd="0" destOrd="0" presId="urn:microsoft.com/office/officeart/2005/8/layout/radial6"/>
    <dgm:cxn modelId="{B7477986-C12F-420F-B542-21FA272423CE}" type="presOf" srcId="{B516CA02-2DE5-415D-BED3-06360238A260}" destId="{A1B62B97-102D-46A9-AF19-3C2BE5BD9E66}" srcOrd="0" destOrd="0" presId="urn:microsoft.com/office/officeart/2005/8/layout/radial6"/>
    <dgm:cxn modelId="{5F08CDA0-F65B-4766-8A3A-EC0B2DA42E39}" type="presOf" srcId="{4FF90382-E395-4338-89F4-1EE6E60A171A}" destId="{CF23E5BE-8E45-4B20-849C-16F50AA6E29B}" srcOrd="0" destOrd="0" presId="urn:microsoft.com/office/officeart/2005/8/layout/radial6"/>
    <dgm:cxn modelId="{4553FFA3-FEA1-4F37-93BB-B5C45BA1DE1A}" srcId="{8D8B98C8-18F7-4E9D-9FD4-1E35AF603188}" destId="{B0984B07-2346-43E2-8BCB-DEA1B7F98DBA}" srcOrd="2" destOrd="0" parTransId="{19AC35A2-09F9-4EDF-9801-197A1A6A01F9}" sibTransId="{8E42642E-949B-4809-BBF4-9E8A1BF65D99}"/>
    <dgm:cxn modelId="{B603ADB2-CCA8-49CE-ACE9-4954A6327479}" type="presOf" srcId="{33A93A7E-615F-49B3-AEAE-3D905CF7ECA1}" destId="{E67DB7E5-B202-4B0C-884E-E2C546F70AE3}" srcOrd="0" destOrd="0" presId="urn:microsoft.com/office/officeart/2005/8/layout/radial6"/>
    <dgm:cxn modelId="{052214C0-47C3-4863-A09B-91AFD905AB6A}" type="presOf" srcId="{1C4B34F8-F0FB-42A1-A205-878EFB1BEA5A}" destId="{D3AD6926-5EA2-44BE-AD58-191CF17AB949}" srcOrd="0" destOrd="0" presId="urn:microsoft.com/office/officeart/2005/8/layout/radial6"/>
    <dgm:cxn modelId="{A61637DB-0492-4026-B90A-57A7FDDE0E46}" type="presOf" srcId="{B0984B07-2346-43E2-8BCB-DEA1B7F98DBA}" destId="{9A831015-C689-4E4C-9237-FBBD6F688D52}" srcOrd="0" destOrd="0" presId="urn:microsoft.com/office/officeart/2005/8/layout/radial6"/>
    <dgm:cxn modelId="{4F9730E8-0E09-4BAE-BF4D-6BC5C97EB4DE}" srcId="{8D8B98C8-18F7-4E9D-9FD4-1E35AF603188}" destId="{413E1345-4C9A-4896-A49F-D9F8CE87FDCB}" srcOrd="4" destOrd="0" parTransId="{A3075A7D-E94C-4E71-AC45-F1510CAE45C0}" sibTransId="{4711339B-66A5-4164-A153-9C852D6BF183}"/>
    <dgm:cxn modelId="{C0945BED-F87B-462B-A292-C6D8E693A294}" type="presOf" srcId="{DCBAB4DC-C2E7-449C-B12C-4F7A9054D107}" destId="{51FDC002-27D1-49DE-9C43-A964E6EAEFBF}" srcOrd="0" destOrd="0" presId="urn:microsoft.com/office/officeart/2005/8/layout/radial6"/>
    <dgm:cxn modelId="{3D8A32F4-3786-4E9E-99AC-67911404D3CC}" type="presOf" srcId="{DF771C8A-66EE-4504-92C0-EC4CE8FF8ECA}" destId="{DF5ADF83-BB92-462E-876C-7C8E32FF42AE}" srcOrd="0" destOrd="0" presId="urn:microsoft.com/office/officeart/2005/8/layout/radial6"/>
    <dgm:cxn modelId="{93656BF9-A7DD-4A01-BEE1-261002CA9138}" type="presParOf" srcId="{CFE66721-B279-4FC8-9B12-E0E3C3BA8641}" destId="{F3360F87-7FE4-4EA2-A374-3FD6A5EF9F18}" srcOrd="0" destOrd="0" presId="urn:microsoft.com/office/officeart/2005/8/layout/radial6"/>
    <dgm:cxn modelId="{7F8F3DE0-0BE0-4975-9B32-DE3E9207E779}" type="presParOf" srcId="{CFE66721-B279-4FC8-9B12-E0E3C3BA8641}" destId="{DF5ADF83-BB92-462E-876C-7C8E32FF42AE}" srcOrd="1" destOrd="0" presId="urn:microsoft.com/office/officeart/2005/8/layout/radial6"/>
    <dgm:cxn modelId="{784CAEFB-480C-445E-8050-E336623C78F5}" type="presParOf" srcId="{CFE66721-B279-4FC8-9B12-E0E3C3BA8641}" destId="{A54A50AC-2136-4AEE-9FF1-9D9F70B5588E}" srcOrd="2" destOrd="0" presId="urn:microsoft.com/office/officeart/2005/8/layout/radial6"/>
    <dgm:cxn modelId="{F2083C25-F99F-4BF0-B2E8-D76E04F91077}" type="presParOf" srcId="{CFE66721-B279-4FC8-9B12-E0E3C3BA8641}" destId="{51FDC002-27D1-49DE-9C43-A964E6EAEFBF}" srcOrd="3" destOrd="0" presId="urn:microsoft.com/office/officeart/2005/8/layout/radial6"/>
    <dgm:cxn modelId="{9C9CBC96-FCE8-4CAC-BA30-E58B0295C00F}" type="presParOf" srcId="{CFE66721-B279-4FC8-9B12-E0E3C3BA8641}" destId="{CE99AA64-5CCA-4BE9-9DD5-A154681B9D1B}" srcOrd="4" destOrd="0" presId="urn:microsoft.com/office/officeart/2005/8/layout/radial6"/>
    <dgm:cxn modelId="{6CA81888-2473-4D52-B9E4-F8B204D4ACE8}" type="presParOf" srcId="{CFE66721-B279-4FC8-9B12-E0E3C3BA8641}" destId="{1C7AA2C0-F3BD-415A-8DE1-EA66FF7CC66F}" srcOrd="5" destOrd="0" presId="urn:microsoft.com/office/officeart/2005/8/layout/radial6"/>
    <dgm:cxn modelId="{82C46945-FAAA-454F-B3E5-944E3CC07876}" type="presParOf" srcId="{CFE66721-B279-4FC8-9B12-E0E3C3BA8641}" destId="{E67DB7E5-B202-4B0C-884E-E2C546F70AE3}" srcOrd="6" destOrd="0" presId="urn:microsoft.com/office/officeart/2005/8/layout/radial6"/>
    <dgm:cxn modelId="{8415A254-3D38-42E2-9E48-4E35D66E70A3}" type="presParOf" srcId="{CFE66721-B279-4FC8-9B12-E0E3C3BA8641}" destId="{9A831015-C689-4E4C-9237-FBBD6F688D52}" srcOrd="7" destOrd="0" presId="urn:microsoft.com/office/officeart/2005/8/layout/radial6"/>
    <dgm:cxn modelId="{644ADF00-4A23-499B-9FC1-2DFC099E9471}" type="presParOf" srcId="{CFE66721-B279-4FC8-9B12-E0E3C3BA8641}" destId="{4EAD790F-051C-4BB2-9001-C02AF9E12182}" srcOrd="8" destOrd="0" presId="urn:microsoft.com/office/officeart/2005/8/layout/radial6"/>
    <dgm:cxn modelId="{E958EF31-29BA-454F-8349-63173C3F1FA1}" type="presParOf" srcId="{CFE66721-B279-4FC8-9B12-E0E3C3BA8641}" destId="{C4A0A4ED-367B-4B3E-A5C4-3D065C373F4A}" srcOrd="9" destOrd="0" presId="urn:microsoft.com/office/officeart/2005/8/layout/radial6"/>
    <dgm:cxn modelId="{A47E9E0C-99A4-4DA2-AAD1-2C663D65C4E0}" type="presParOf" srcId="{CFE66721-B279-4FC8-9B12-E0E3C3BA8641}" destId="{CF23E5BE-8E45-4B20-849C-16F50AA6E29B}" srcOrd="10" destOrd="0" presId="urn:microsoft.com/office/officeart/2005/8/layout/radial6"/>
    <dgm:cxn modelId="{B3D55D0E-D76E-46AD-AB01-3AE09F3AFC20}" type="presParOf" srcId="{CFE66721-B279-4FC8-9B12-E0E3C3BA8641}" destId="{741D087F-5306-4C9C-95C9-0EBEBFA741B7}" srcOrd="11" destOrd="0" presId="urn:microsoft.com/office/officeart/2005/8/layout/radial6"/>
    <dgm:cxn modelId="{F68CAF84-F79E-45CF-8A86-FF27A7481DD4}" type="presParOf" srcId="{CFE66721-B279-4FC8-9B12-E0E3C3BA8641}" destId="{A1B62B97-102D-46A9-AF19-3C2BE5BD9E66}" srcOrd="12" destOrd="0" presId="urn:microsoft.com/office/officeart/2005/8/layout/radial6"/>
    <dgm:cxn modelId="{2C69CEB0-67C8-4A5A-A44B-03ABB5CA9A87}" type="presParOf" srcId="{CFE66721-B279-4FC8-9B12-E0E3C3BA8641}" destId="{180443CB-7B97-43F4-BA11-B720AA37EE2E}" srcOrd="13" destOrd="0" presId="urn:microsoft.com/office/officeart/2005/8/layout/radial6"/>
    <dgm:cxn modelId="{178AC9CF-D529-4609-BB2D-B6DEFF556929}" type="presParOf" srcId="{CFE66721-B279-4FC8-9B12-E0E3C3BA8641}" destId="{CD3852DA-9825-495A-88B3-23F405E6D91F}" srcOrd="14" destOrd="0" presId="urn:microsoft.com/office/officeart/2005/8/layout/radial6"/>
    <dgm:cxn modelId="{62C007B6-50F9-43C9-A21F-0E1EDAD9FCAC}" type="presParOf" srcId="{CFE66721-B279-4FC8-9B12-E0E3C3BA8641}" destId="{5CB63094-53BE-4F91-B224-C4C94690E030}" srcOrd="15" destOrd="0" presId="urn:microsoft.com/office/officeart/2005/8/layout/radial6"/>
    <dgm:cxn modelId="{2E35B5D5-3FFF-436A-8D77-28F517FE106A}" type="presParOf" srcId="{CFE66721-B279-4FC8-9B12-E0E3C3BA8641}" destId="{D3AD6926-5EA2-44BE-AD58-191CF17AB949}" srcOrd="16" destOrd="0" presId="urn:microsoft.com/office/officeart/2005/8/layout/radial6"/>
    <dgm:cxn modelId="{9A9EDC41-CF5D-49A8-9166-2A63738F0F8A}" type="presParOf" srcId="{CFE66721-B279-4FC8-9B12-E0E3C3BA8641}" destId="{6FDBEC82-736A-4BE2-8BCF-8E9D837B3501}" srcOrd="17" destOrd="0" presId="urn:microsoft.com/office/officeart/2005/8/layout/radial6"/>
    <dgm:cxn modelId="{079BD03B-0730-4CB7-9607-2724645C5BA8}" type="presParOf" srcId="{CFE66721-B279-4FC8-9B12-E0E3C3BA8641}" destId="{96B69D24-232C-4D20-90AB-BDFF301B8F6E}" srcOrd="18" destOrd="0" presId="urn:microsoft.com/office/officeart/2005/8/layout/radial6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881E73-AA19-41BA-BB52-3B2264176281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3328B5B-C81B-4D3B-8C46-9180E41058EE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43</a:t>
          </a:r>
        </a:p>
        <a:p>
          <a:r>
            <a:rPr lang="es-ES" sz="1100" dirty="0">
              <a:latin typeface="Oswald" panose="00000500000000000000" pitchFamily="2" charset="0"/>
            </a:rPr>
            <a:t>Ventanilla única de Correspondencia</a:t>
          </a:r>
        </a:p>
        <a:p>
          <a:r>
            <a:rPr lang="es-ES" sz="1100" dirty="0">
              <a:latin typeface="Oswald" panose="00000500000000000000" pitchFamily="2" charset="0"/>
            </a:rPr>
            <a:t>13%  </a:t>
          </a:r>
        </a:p>
      </dgm:t>
    </dgm:pt>
    <dgm:pt modelId="{317DB9EB-8B96-4480-8FEE-28FF9065E17E}" type="parTrans" cxnId="{81209999-32A5-4260-A4E8-CE751E3E792F}">
      <dgm:prSet/>
      <dgm:spPr/>
      <dgm:t>
        <a:bodyPr/>
        <a:lstStyle/>
        <a:p>
          <a:endParaRPr lang="es-ES"/>
        </a:p>
      </dgm:t>
    </dgm:pt>
    <dgm:pt modelId="{79B54D2A-079F-4007-A0F1-2550FD8BDCBA}" type="sibTrans" cxnId="{81209999-32A5-4260-A4E8-CE751E3E792F}">
      <dgm:prSet/>
      <dgm:spPr/>
      <dgm:t>
        <a:bodyPr/>
        <a:lstStyle/>
        <a:p>
          <a:endParaRPr lang="es-ES"/>
        </a:p>
      </dgm:t>
    </dgm:pt>
    <dgm:pt modelId="{09299ABE-7BF1-45E3-A232-B15496434C16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288</a:t>
          </a:r>
        </a:p>
        <a:p>
          <a:r>
            <a:rPr lang="es-ES" sz="1100" dirty="0">
              <a:latin typeface="Oswald" panose="00000500000000000000" pitchFamily="2" charset="0"/>
            </a:rPr>
            <a:t>Correo electrónico</a:t>
          </a:r>
        </a:p>
        <a:p>
          <a:r>
            <a:rPr lang="es-ES" sz="1100" dirty="0">
              <a:latin typeface="Oswald" panose="00000500000000000000" pitchFamily="2" charset="0"/>
            </a:rPr>
            <a:t>81%</a:t>
          </a:r>
        </a:p>
      </dgm:t>
    </dgm:pt>
    <dgm:pt modelId="{F9892914-1E56-4DD9-9BDE-911CDB6D9E6D}" type="parTrans" cxnId="{7CE8957D-71D5-4720-AEF6-6A575A9AD549}">
      <dgm:prSet/>
      <dgm:spPr/>
      <dgm:t>
        <a:bodyPr/>
        <a:lstStyle/>
        <a:p>
          <a:endParaRPr lang="es-ES"/>
        </a:p>
      </dgm:t>
    </dgm:pt>
    <dgm:pt modelId="{BEDCC856-DD40-4611-8715-F40EF01E8B20}" type="sibTrans" cxnId="{7CE8957D-71D5-4720-AEF6-6A575A9AD549}">
      <dgm:prSet/>
      <dgm:spPr/>
      <dgm:t>
        <a:bodyPr/>
        <a:lstStyle/>
        <a:p>
          <a:endParaRPr lang="es-ES"/>
        </a:p>
      </dgm:t>
    </dgm:pt>
    <dgm:pt modelId="{73954B0E-8B60-454D-A764-B8C02A64E2E5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25</a:t>
          </a:r>
        </a:p>
        <a:p>
          <a:r>
            <a:rPr lang="es-ES" sz="1100" dirty="0">
              <a:latin typeface="Oswald" panose="00000500000000000000" pitchFamily="2" charset="0"/>
            </a:rPr>
            <a:t>Página Web</a:t>
          </a:r>
        </a:p>
        <a:p>
          <a:r>
            <a:rPr lang="es-ES" sz="1100" dirty="0">
              <a:latin typeface="Oswald" panose="00000500000000000000" pitchFamily="2" charset="0"/>
            </a:rPr>
            <a:t>7%</a:t>
          </a:r>
        </a:p>
      </dgm:t>
    </dgm:pt>
    <dgm:pt modelId="{ED12AEA1-40A3-4B13-9B9B-5A92B63750F7}" type="parTrans" cxnId="{04C9C012-B455-449D-9D89-B14992B750B5}">
      <dgm:prSet/>
      <dgm:spPr/>
      <dgm:t>
        <a:bodyPr/>
        <a:lstStyle/>
        <a:p>
          <a:endParaRPr lang="es-ES"/>
        </a:p>
      </dgm:t>
    </dgm:pt>
    <dgm:pt modelId="{ED255915-5E0D-4F1F-8539-31E9EFD4A767}" type="sibTrans" cxnId="{04C9C012-B455-449D-9D89-B14992B750B5}">
      <dgm:prSet/>
      <dgm:spPr/>
      <dgm:t>
        <a:bodyPr/>
        <a:lstStyle/>
        <a:p>
          <a:endParaRPr lang="es-ES"/>
        </a:p>
      </dgm:t>
    </dgm:pt>
    <dgm:pt modelId="{4AD0D78C-E2CA-4707-B84C-1FEE6F07A938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0</a:t>
          </a:r>
        </a:p>
        <a:p>
          <a:r>
            <a:rPr lang="es-ES" sz="1100" dirty="0">
              <a:latin typeface="Oswald" panose="00000500000000000000" pitchFamily="2" charset="0"/>
            </a:rPr>
            <a:t>Buzón de correspondencia</a:t>
          </a:r>
        </a:p>
        <a:p>
          <a:r>
            <a:rPr lang="es-ES" sz="1100" dirty="0">
              <a:latin typeface="Oswald" panose="00000500000000000000" pitchFamily="2" charset="0"/>
            </a:rPr>
            <a:t>0% </a:t>
          </a:r>
        </a:p>
      </dgm:t>
    </dgm:pt>
    <dgm:pt modelId="{B9630885-C400-44EF-B14E-35988BE8AE51}" type="parTrans" cxnId="{1A551461-0BF4-46E6-9EEA-00449CD04B97}">
      <dgm:prSet/>
      <dgm:spPr/>
      <dgm:t>
        <a:bodyPr/>
        <a:lstStyle/>
        <a:p>
          <a:endParaRPr lang="es-ES"/>
        </a:p>
      </dgm:t>
    </dgm:pt>
    <dgm:pt modelId="{B4F82761-AA60-44EE-A143-A8B5C9E08F7E}" type="sibTrans" cxnId="{1A551461-0BF4-46E6-9EEA-00449CD04B97}">
      <dgm:prSet/>
      <dgm:spPr/>
      <dgm:t>
        <a:bodyPr/>
        <a:lstStyle/>
        <a:p>
          <a:endParaRPr lang="es-ES"/>
        </a:p>
      </dgm:t>
    </dgm:pt>
    <dgm:pt modelId="{8EF1EFE8-3BC3-413F-8BD9-11F3DCCB0D34}" type="pres">
      <dgm:prSet presAssocID="{9E881E73-AA19-41BA-BB52-3B2264176281}" presName="matrix" presStyleCnt="0">
        <dgm:presLayoutVars>
          <dgm:chMax val="1"/>
          <dgm:dir/>
          <dgm:resizeHandles val="exact"/>
        </dgm:presLayoutVars>
      </dgm:prSet>
      <dgm:spPr/>
    </dgm:pt>
    <dgm:pt modelId="{DF49ECE2-696C-41B1-829C-C1995B5FEEC9}" type="pres">
      <dgm:prSet presAssocID="{9E881E73-AA19-41BA-BB52-3B2264176281}" presName="axisShape" presStyleLbl="bgShp" presStyleIdx="0" presStyleCnt="1"/>
      <dgm:spPr/>
    </dgm:pt>
    <dgm:pt modelId="{13768AED-E3D4-4F91-9316-C1E4DDA2731E}" type="pres">
      <dgm:prSet presAssocID="{9E881E73-AA19-41BA-BB52-3B2264176281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75947D1-F283-493C-823E-AEE79CA9E073}" type="pres">
      <dgm:prSet presAssocID="{9E881E73-AA19-41BA-BB52-3B2264176281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67C7D60-F37A-4848-B829-B974C14CA14E}" type="pres">
      <dgm:prSet presAssocID="{9E881E73-AA19-41BA-BB52-3B2264176281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6F96BBE-DC87-408D-8DEB-997BAA48BE0C}" type="pres">
      <dgm:prSet presAssocID="{9E881E73-AA19-41BA-BB52-3B2264176281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4C9C012-B455-449D-9D89-B14992B750B5}" srcId="{9E881E73-AA19-41BA-BB52-3B2264176281}" destId="{73954B0E-8B60-454D-A764-B8C02A64E2E5}" srcOrd="2" destOrd="0" parTransId="{ED12AEA1-40A3-4B13-9B9B-5A92B63750F7}" sibTransId="{ED255915-5E0D-4F1F-8539-31E9EFD4A767}"/>
    <dgm:cxn modelId="{1A551461-0BF4-46E6-9EEA-00449CD04B97}" srcId="{9E881E73-AA19-41BA-BB52-3B2264176281}" destId="{4AD0D78C-E2CA-4707-B84C-1FEE6F07A938}" srcOrd="3" destOrd="0" parTransId="{B9630885-C400-44EF-B14E-35988BE8AE51}" sibTransId="{B4F82761-AA60-44EE-A143-A8B5C9E08F7E}"/>
    <dgm:cxn modelId="{6DE96E42-41CD-4332-BB30-48DD1CC4B37E}" type="presOf" srcId="{09299ABE-7BF1-45E3-A232-B15496434C16}" destId="{675947D1-F283-493C-823E-AEE79CA9E073}" srcOrd="0" destOrd="0" presId="urn:microsoft.com/office/officeart/2005/8/layout/matrix2"/>
    <dgm:cxn modelId="{24396B46-4D15-42D6-8F31-3322B85FD150}" type="presOf" srcId="{4AD0D78C-E2CA-4707-B84C-1FEE6F07A938}" destId="{86F96BBE-DC87-408D-8DEB-997BAA48BE0C}" srcOrd="0" destOrd="0" presId="urn:microsoft.com/office/officeart/2005/8/layout/matrix2"/>
    <dgm:cxn modelId="{0E86BD59-27D8-4598-B18B-6D2BD0BB7621}" type="presOf" srcId="{9E881E73-AA19-41BA-BB52-3B2264176281}" destId="{8EF1EFE8-3BC3-413F-8BD9-11F3DCCB0D34}" srcOrd="0" destOrd="0" presId="urn:microsoft.com/office/officeart/2005/8/layout/matrix2"/>
    <dgm:cxn modelId="{7CE8957D-71D5-4720-AEF6-6A575A9AD549}" srcId="{9E881E73-AA19-41BA-BB52-3B2264176281}" destId="{09299ABE-7BF1-45E3-A232-B15496434C16}" srcOrd="1" destOrd="0" parTransId="{F9892914-1E56-4DD9-9BDE-911CDB6D9E6D}" sibTransId="{BEDCC856-DD40-4611-8715-F40EF01E8B20}"/>
    <dgm:cxn modelId="{81209999-32A5-4260-A4E8-CE751E3E792F}" srcId="{9E881E73-AA19-41BA-BB52-3B2264176281}" destId="{D3328B5B-C81B-4D3B-8C46-9180E41058EE}" srcOrd="0" destOrd="0" parTransId="{317DB9EB-8B96-4480-8FEE-28FF9065E17E}" sibTransId="{79B54D2A-079F-4007-A0F1-2550FD8BDCBA}"/>
    <dgm:cxn modelId="{FD590FCA-D2BC-4717-8A86-6AB24878B821}" type="presOf" srcId="{73954B0E-8B60-454D-A764-B8C02A64E2E5}" destId="{667C7D60-F37A-4848-B829-B974C14CA14E}" srcOrd="0" destOrd="0" presId="urn:microsoft.com/office/officeart/2005/8/layout/matrix2"/>
    <dgm:cxn modelId="{690A76E8-3CAB-4DA2-9656-93821034DE11}" type="presOf" srcId="{D3328B5B-C81B-4D3B-8C46-9180E41058EE}" destId="{13768AED-E3D4-4F91-9316-C1E4DDA2731E}" srcOrd="0" destOrd="0" presId="urn:microsoft.com/office/officeart/2005/8/layout/matrix2"/>
    <dgm:cxn modelId="{B26176BE-33E3-4026-939A-7B2F6B0653A9}" type="presParOf" srcId="{8EF1EFE8-3BC3-413F-8BD9-11F3DCCB0D34}" destId="{DF49ECE2-696C-41B1-829C-C1995B5FEEC9}" srcOrd="0" destOrd="0" presId="urn:microsoft.com/office/officeart/2005/8/layout/matrix2"/>
    <dgm:cxn modelId="{18C648E0-97B6-4B79-ADD0-D82C87ECC437}" type="presParOf" srcId="{8EF1EFE8-3BC3-413F-8BD9-11F3DCCB0D34}" destId="{13768AED-E3D4-4F91-9316-C1E4DDA2731E}" srcOrd="1" destOrd="0" presId="urn:microsoft.com/office/officeart/2005/8/layout/matrix2"/>
    <dgm:cxn modelId="{59A8BB5E-4DA9-4E92-A46D-C9359A21DB96}" type="presParOf" srcId="{8EF1EFE8-3BC3-413F-8BD9-11F3DCCB0D34}" destId="{675947D1-F283-493C-823E-AEE79CA9E073}" srcOrd="2" destOrd="0" presId="urn:microsoft.com/office/officeart/2005/8/layout/matrix2"/>
    <dgm:cxn modelId="{3D66635D-A106-4697-87C3-28B3204A8F54}" type="presParOf" srcId="{8EF1EFE8-3BC3-413F-8BD9-11F3DCCB0D34}" destId="{667C7D60-F37A-4848-B829-B974C14CA14E}" srcOrd="3" destOrd="0" presId="urn:microsoft.com/office/officeart/2005/8/layout/matrix2"/>
    <dgm:cxn modelId="{F484C616-3C25-471E-BBC0-2D027E9C1B44}" type="presParOf" srcId="{8EF1EFE8-3BC3-413F-8BD9-11F3DCCB0D34}" destId="{86F96BBE-DC87-408D-8DEB-997BAA48BE0C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69D24-232C-4D20-90AB-BDFF301B8F6E}">
      <dsp:nvSpPr>
        <dsp:cNvPr id="0" name=""/>
        <dsp:cNvSpPr/>
      </dsp:nvSpPr>
      <dsp:spPr>
        <a:xfrm>
          <a:off x="1118803" y="415380"/>
          <a:ext cx="2857422" cy="2857422"/>
        </a:xfrm>
        <a:prstGeom prst="blockArc">
          <a:avLst>
            <a:gd name="adj1" fmla="val 12600000"/>
            <a:gd name="adj2" fmla="val 16200000"/>
            <a:gd name="adj3" fmla="val 4503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B63094-53BE-4F91-B224-C4C94690E030}">
      <dsp:nvSpPr>
        <dsp:cNvPr id="0" name=""/>
        <dsp:cNvSpPr/>
      </dsp:nvSpPr>
      <dsp:spPr>
        <a:xfrm>
          <a:off x="1109039" y="415859"/>
          <a:ext cx="2857422" cy="2857422"/>
        </a:xfrm>
        <a:prstGeom prst="blockArc">
          <a:avLst>
            <a:gd name="adj1" fmla="val 9060774"/>
            <a:gd name="adj2" fmla="val 12601364"/>
            <a:gd name="adj3" fmla="val 4503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B62B97-102D-46A9-AF19-3C2BE5BD9E66}">
      <dsp:nvSpPr>
        <dsp:cNvPr id="0" name=""/>
        <dsp:cNvSpPr/>
      </dsp:nvSpPr>
      <dsp:spPr>
        <a:xfrm>
          <a:off x="1108773" y="415380"/>
          <a:ext cx="2857422" cy="2857422"/>
        </a:xfrm>
        <a:prstGeom prst="blockArc">
          <a:avLst>
            <a:gd name="adj1" fmla="val 5398664"/>
            <a:gd name="adj2" fmla="val 9059424"/>
            <a:gd name="adj3" fmla="val 4503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A0A4ED-367B-4B3E-A5C4-3D065C373F4A}">
      <dsp:nvSpPr>
        <dsp:cNvPr id="0" name=""/>
        <dsp:cNvSpPr/>
      </dsp:nvSpPr>
      <dsp:spPr>
        <a:xfrm>
          <a:off x="1109316" y="415380"/>
          <a:ext cx="2857422" cy="2857422"/>
        </a:xfrm>
        <a:prstGeom prst="blockArc">
          <a:avLst>
            <a:gd name="adj1" fmla="val 1800000"/>
            <a:gd name="adj2" fmla="val 5400000"/>
            <a:gd name="adj3" fmla="val 4503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7DB7E5-B202-4B0C-884E-E2C546F70AE3}">
      <dsp:nvSpPr>
        <dsp:cNvPr id="0" name=""/>
        <dsp:cNvSpPr/>
      </dsp:nvSpPr>
      <dsp:spPr>
        <a:xfrm>
          <a:off x="1109316" y="415380"/>
          <a:ext cx="2857422" cy="2857422"/>
        </a:xfrm>
        <a:prstGeom prst="blockArc">
          <a:avLst>
            <a:gd name="adj1" fmla="val 19800000"/>
            <a:gd name="adj2" fmla="val 1800000"/>
            <a:gd name="adj3" fmla="val 4503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FDC002-27D1-49DE-9C43-A964E6EAEFBF}">
      <dsp:nvSpPr>
        <dsp:cNvPr id="0" name=""/>
        <dsp:cNvSpPr/>
      </dsp:nvSpPr>
      <dsp:spPr>
        <a:xfrm>
          <a:off x="1097372" y="449212"/>
          <a:ext cx="2857422" cy="2857422"/>
        </a:xfrm>
        <a:prstGeom prst="blockArc">
          <a:avLst>
            <a:gd name="adj1" fmla="val 16200000"/>
            <a:gd name="adj2" fmla="val 19800000"/>
            <a:gd name="adj3" fmla="val 4503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360F87-7FE4-4EA2-A374-3FD6A5EF9F18}">
      <dsp:nvSpPr>
        <dsp:cNvPr id="0" name=""/>
        <dsp:cNvSpPr/>
      </dsp:nvSpPr>
      <dsp:spPr>
        <a:xfrm>
          <a:off x="1890977" y="1210531"/>
          <a:ext cx="1276449" cy="1276449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  </a:t>
          </a:r>
          <a:r>
            <a:rPr lang="es-ES" sz="1100" kern="1200" dirty="0">
              <a:latin typeface="Oswald" panose="00000500000000000000" pitchFamily="2" charset="0"/>
            </a:rPr>
            <a:t>356 PQRSDF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Recibidas en el cuarto trimestre del 2025 </a:t>
          </a:r>
          <a:endParaRPr lang="es-CO" sz="1100" kern="1200" dirty="0">
            <a:latin typeface="Oswald" panose="00000500000000000000" pitchFamily="2" charset="0"/>
          </a:endParaRPr>
        </a:p>
      </dsp:txBody>
      <dsp:txXfrm>
        <a:off x="2077909" y="1397463"/>
        <a:ext cx="902585" cy="902585"/>
      </dsp:txXfrm>
    </dsp:sp>
    <dsp:sp modelId="{DF5ADF83-BB92-462E-876C-7C8E32FF42AE}">
      <dsp:nvSpPr>
        <dsp:cNvPr id="0" name=""/>
        <dsp:cNvSpPr/>
      </dsp:nvSpPr>
      <dsp:spPr>
        <a:xfrm>
          <a:off x="2091270" y="789"/>
          <a:ext cx="893514" cy="8935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12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Quejas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3.3%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600" b="0" kern="1200" dirty="0"/>
        </a:p>
      </dsp:txBody>
      <dsp:txXfrm>
        <a:off x="2222122" y="131641"/>
        <a:ext cx="631810" cy="631810"/>
      </dsp:txXfrm>
    </dsp:sp>
    <dsp:sp modelId="{CE99AA64-5CCA-4BE9-9DD5-A154681B9D1B}">
      <dsp:nvSpPr>
        <dsp:cNvPr id="0" name=""/>
        <dsp:cNvSpPr/>
      </dsp:nvSpPr>
      <dsp:spPr>
        <a:xfrm>
          <a:off x="3300713" y="699061"/>
          <a:ext cx="893514" cy="8935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17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Reclamos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5%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600" b="1" kern="1200" dirty="0"/>
        </a:p>
      </dsp:txBody>
      <dsp:txXfrm>
        <a:off x="3431565" y="829913"/>
        <a:ext cx="631810" cy="631810"/>
      </dsp:txXfrm>
    </dsp:sp>
    <dsp:sp modelId="{9A831015-C689-4E4C-9237-FBBD6F688D52}">
      <dsp:nvSpPr>
        <dsp:cNvPr id="0" name=""/>
        <dsp:cNvSpPr/>
      </dsp:nvSpPr>
      <dsp:spPr>
        <a:xfrm>
          <a:off x="3300713" y="2095606"/>
          <a:ext cx="893514" cy="8935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11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Invitaciones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3%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600" b="1" kern="1200" dirty="0"/>
        </a:p>
      </dsp:txBody>
      <dsp:txXfrm>
        <a:off x="3431565" y="2226458"/>
        <a:ext cx="631810" cy="631810"/>
      </dsp:txXfrm>
    </dsp:sp>
    <dsp:sp modelId="{CF23E5BE-8E45-4B20-849C-16F50AA6E29B}">
      <dsp:nvSpPr>
        <dsp:cNvPr id="0" name=""/>
        <dsp:cNvSpPr/>
      </dsp:nvSpPr>
      <dsp:spPr>
        <a:xfrm>
          <a:off x="2091270" y="2793878"/>
          <a:ext cx="893514" cy="8935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0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 Felicitaciones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0%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600" b="1" kern="1200" dirty="0"/>
        </a:p>
      </dsp:txBody>
      <dsp:txXfrm>
        <a:off x="2222122" y="2924730"/>
        <a:ext cx="631810" cy="631810"/>
      </dsp:txXfrm>
    </dsp:sp>
    <dsp:sp modelId="{180443CB-7B97-43F4-BA11-B720AA37EE2E}">
      <dsp:nvSpPr>
        <dsp:cNvPr id="0" name=""/>
        <dsp:cNvSpPr/>
      </dsp:nvSpPr>
      <dsp:spPr>
        <a:xfrm>
          <a:off x="869395" y="2074597"/>
          <a:ext cx="893514" cy="8935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3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Tutela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0.8%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600" b="1" kern="1200" dirty="0"/>
        </a:p>
      </dsp:txBody>
      <dsp:txXfrm>
        <a:off x="1000247" y="2205449"/>
        <a:ext cx="631810" cy="631810"/>
      </dsp:txXfrm>
    </dsp:sp>
    <dsp:sp modelId="{D3AD6926-5EA2-44BE-AD58-191CF17AB949}">
      <dsp:nvSpPr>
        <dsp:cNvPr id="0" name=""/>
        <dsp:cNvSpPr/>
      </dsp:nvSpPr>
      <dsp:spPr>
        <a:xfrm>
          <a:off x="881827" y="699061"/>
          <a:ext cx="893514" cy="8935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313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Peticiones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88% </a:t>
          </a:r>
        </a:p>
      </dsp:txBody>
      <dsp:txXfrm>
        <a:off x="1012679" y="829913"/>
        <a:ext cx="631810" cy="6318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49ECE2-696C-41B1-829C-C1995B5FEEC9}">
      <dsp:nvSpPr>
        <dsp:cNvPr id="0" name=""/>
        <dsp:cNvSpPr/>
      </dsp:nvSpPr>
      <dsp:spPr>
        <a:xfrm>
          <a:off x="1080120" y="0"/>
          <a:ext cx="3384375" cy="3384375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768AED-E3D4-4F91-9316-C1E4DDA2731E}">
      <dsp:nvSpPr>
        <dsp:cNvPr id="0" name=""/>
        <dsp:cNvSpPr/>
      </dsp:nvSpPr>
      <dsp:spPr>
        <a:xfrm>
          <a:off x="1300104" y="219984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43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Ventanilla única de Correspondencia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13%  </a:t>
          </a:r>
        </a:p>
      </dsp:txBody>
      <dsp:txXfrm>
        <a:off x="1366189" y="286069"/>
        <a:ext cx="1221580" cy="1221580"/>
      </dsp:txXfrm>
    </dsp:sp>
    <dsp:sp modelId="{675947D1-F283-493C-823E-AEE79CA9E073}">
      <dsp:nvSpPr>
        <dsp:cNvPr id="0" name=""/>
        <dsp:cNvSpPr/>
      </dsp:nvSpPr>
      <dsp:spPr>
        <a:xfrm>
          <a:off x="2890761" y="219984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288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Correo electrónico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81%</a:t>
          </a:r>
        </a:p>
      </dsp:txBody>
      <dsp:txXfrm>
        <a:off x="2956846" y="286069"/>
        <a:ext cx="1221580" cy="1221580"/>
      </dsp:txXfrm>
    </dsp:sp>
    <dsp:sp modelId="{667C7D60-F37A-4848-B829-B974C14CA14E}">
      <dsp:nvSpPr>
        <dsp:cNvPr id="0" name=""/>
        <dsp:cNvSpPr/>
      </dsp:nvSpPr>
      <dsp:spPr>
        <a:xfrm>
          <a:off x="1300104" y="1810640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25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Página Web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7%</a:t>
          </a:r>
        </a:p>
      </dsp:txBody>
      <dsp:txXfrm>
        <a:off x="1366189" y="1876725"/>
        <a:ext cx="1221580" cy="1221580"/>
      </dsp:txXfrm>
    </dsp:sp>
    <dsp:sp modelId="{86F96BBE-DC87-408D-8DEB-997BAA48BE0C}">
      <dsp:nvSpPr>
        <dsp:cNvPr id="0" name=""/>
        <dsp:cNvSpPr/>
      </dsp:nvSpPr>
      <dsp:spPr>
        <a:xfrm>
          <a:off x="2890761" y="1810640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0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Buzón de correspondencia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0% </a:t>
          </a:r>
        </a:p>
      </dsp:txBody>
      <dsp:txXfrm>
        <a:off x="2956846" y="1876725"/>
        <a:ext cx="1221580" cy="1221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A003CBB-5515-A73B-FCA4-2BB3943354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041"/>
            <a:ext cx="9210254" cy="68630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9B67140-B7CD-67FC-DD2D-68D4E5C3DF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742" y="0"/>
            <a:ext cx="9203486" cy="685799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751CDAE-6EAA-405C-43DF-046EEA85A2B4}"/>
              </a:ext>
            </a:extLst>
          </p:cNvPr>
          <p:cNvSpPr txBox="1"/>
          <p:nvPr/>
        </p:nvSpPr>
        <p:spPr>
          <a:xfrm>
            <a:off x="539552" y="1890117"/>
            <a:ext cx="7776864" cy="2462213"/>
          </a:xfrm>
          <a:prstGeom prst="rect">
            <a:avLst/>
          </a:prstGeom>
          <a:noFill/>
          <a:effectLst>
            <a:softEdge rad="12700"/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lvl="1" algn="ctr"/>
            <a:r>
              <a:rPr lang="es-CO" sz="4000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highlight>
                  <a:srgbClr val="000000"/>
                </a:highlight>
                <a:latin typeface="Oswald" panose="02000303000000000000" pitchFamily="2" charset="0"/>
                <a:cs typeface="Arial" panose="020B0604020202020204" pitchFamily="34" charset="0"/>
              </a:rPr>
              <a:t>INFORME UNIFICADO DE PQRSDF</a:t>
            </a:r>
          </a:p>
          <a:p>
            <a:pPr lvl="1" algn="ctr"/>
            <a:r>
              <a:rPr lang="es-CO" sz="32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Cuarto trimestre de 2025</a:t>
            </a:r>
          </a:p>
          <a:p>
            <a:pPr lvl="1" algn="ctr"/>
            <a:endParaRPr lang="es-CO" sz="32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lvl="1" algn="ctr"/>
            <a:r>
              <a:rPr lang="es-CO" sz="32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Secretaría General – Atención al Usuario </a:t>
            </a:r>
          </a:p>
          <a:p>
            <a:pPr lvl="1" algn="ctr"/>
            <a:endParaRPr lang="es-CO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FBBD6A5-2CBE-3E06-1624-019719CEC144}"/>
              </a:ext>
            </a:extLst>
          </p:cNvPr>
          <p:cNvSpPr txBox="1"/>
          <p:nvPr/>
        </p:nvSpPr>
        <p:spPr>
          <a:xfrm>
            <a:off x="251520" y="1340768"/>
            <a:ext cx="4572000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CO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9. Recomendaciones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1646F72B-B6A1-32E9-9B99-A46CAAD82206}"/>
              </a:ext>
            </a:extLst>
          </p:cNvPr>
          <p:cNvSpPr/>
          <p:nvPr/>
        </p:nvSpPr>
        <p:spPr>
          <a:xfrm>
            <a:off x="359532" y="2001846"/>
            <a:ext cx="8424936" cy="3803418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CO" sz="1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La </a:t>
            </a: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</a:t>
            </a: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ecretaría </a:t>
            </a: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G</a:t>
            </a: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eneral recomienda a las dependencias revisar la razón por la cual se presentaron diferentes radicado con respuesta extemporánea.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publicar el informe semestral de las PQRSDF en el portal web a través del enlace https://www.loteriademedellin.com.co, para que los usuarios consulten los temas de su interés.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a las dependencias que reciban PQRSDF para su contestación y la respuesta de a través de un pago, una resolución o cualquier otro tramite, se notifique en la Taquilla Unificada de Atención al Ciudadano como se le resolvió al ciudadano, para registrar la trazabilidad de los requerimientos y así mismo garantizar que estos se contestaron a tiempo.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a las dependencias que todas las respuestas que se vayan a emitir a través de correo electrónico se deben de radicar primero en la ventanilla unificada para dar continuidad con el trámite. </a:t>
            </a:r>
          </a:p>
        </p:txBody>
      </p:sp>
    </p:spTree>
    <p:extLst>
      <p:ext uri="{BB962C8B-B14F-4D97-AF65-F5344CB8AC3E}">
        <p14:creationId xmlns:p14="http://schemas.microsoft.com/office/powerpoint/2010/main" val="4050315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31F832B-68C4-0A97-30AD-AC8A84B20454}"/>
              </a:ext>
            </a:extLst>
          </p:cNvPr>
          <p:cNvSpPr txBox="1"/>
          <p:nvPr/>
        </p:nvSpPr>
        <p:spPr>
          <a:xfrm>
            <a:off x="20566" y="1268760"/>
            <a:ext cx="8509464" cy="818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36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1. </a:t>
            </a: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cuarto trimestre de 2025</a:t>
            </a:r>
            <a:r>
              <a:rPr lang="es-ES" sz="2800" dirty="0">
                <a:latin typeface="Oswald" panose="00000500000000000000" pitchFamily="2" charset="0"/>
              </a:rPr>
              <a:t>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B2C0FA83-D828-AAC4-2D33-ADC6D01428CF}"/>
              </a:ext>
            </a:extLst>
          </p:cNvPr>
          <p:cNvSpPr/>
          <p:nvPr/>
        </p:nvSpPr>
        <p:spPr>
          <a:xfrm>
            <a:off x="452381" y="3040382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OCTUBRE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FD31A1A-6E27-53F5-25C7-7BDA94F01330}"/>
              </a:ext>
            </a:extLst>
          </p:cNvPr>
          <p:cNvSpPr/>
          <p:nvPr/>
        </p:nvSpPr>
        <p:spPr>
          <a:xfrm>
            <a:off x="568777" y="3950595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148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41.5</a:t>
            </a:r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%</a:t>
            </a:r>
            <a:endParaRPr lang="es-CO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D25E1D3-C3C8-E7B5-ECE8-7F4465DDBCA3}"/>
              </a:ext>
            </a:extLst>
          </p:cNvPr>
          <p:cNvSpPr/>
          <p:nvPr/>
        </p:nvSpPr>
        <p:spPr>
          <a:xfrm>
            <a:off x="3649303" y="3690805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NOVIEMBRE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1CCB3487-7908-50A5-A23E-2670BA8AE5F2}"/>
              </a:ext>
            </a:extLst>
          </p:cNvPr>
          <p:cNvSpPr/>
          <p:nvPr/>
        </p:nvSpPr>
        <p:spPr>
          <a:xfrm>
            <a:off x="3788296" y="4429100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98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27.5%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B08C00B-8B70-E10A-1B86-D31069C5DCCF}"/>
              </a:ext>
            </a:extLst>
          </p:cNvPr>
          <p:cNvSpPr/>
          <p:nvPr/>
        </p:nvSpPr>
        <p:spPr>
          <a:xfrm>
            <a:off x="6922809" y="3040382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DICIEMBRE 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8716D733-29D4-3626-40F1-749B067868AE}"/>
              </a:ext>
            </a:extLst>
          </p:cNvPr>
          <p:cNvSpPr/>
          <p:nvPr/>
        </p:nvSpPr>
        <p:spPr>
          <a:xfrm>
            <a:off x="6962622" y="3828410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110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</a:t>
            </a:r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1</a:t>
            </a:r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%</a:t>
            </a:r>
            <a:endParaRPr lang="es-CO" dirty="0"/>
          </a:p>
        </p:txBody>
      </p:sp>
      <p:pic>
        <p:nvPicPr>
          <p:cNvPr id="10" name="Picture 2" descr="Vale, Calendario, Personaje, Caricatura, Estilo, Vector, Ilustración  Ilustraciones Svg, Vectoriales, Clip Art Vectorizado Libre De Derechos.  Image 98832968.">
            <a:extLst>
              <a:ext uri="{FF2B5EF4-FFF2-40B4-BE49-F238E27FC236}">
                <a16:creationId xmlns:a16="http://schemas.microsoft.com/office/drawing/2014/main" id="{EFF368BB-11B7-BA73-0063-2BCBE90258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690" b="8910"/>
          <a:stretch/>
        </p:blipFill>
        <p:spPr bwMode="auto">
          <a:xfrm>
            <a:off x="3350172" y="1933293"/>
            <a:ext cx="1946570" cy="17436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1103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4E59F81-45DF-0480-3644-5D96524A581D}"/>
              </a:ext>
            </a:extLst>
          </p:cNvPr>
          <p:cNvSpPr txBox="1"/>
          <p:nvPr/>
        </p:nvSpPr>
        <p:spPr>
          <a:xfrm>
            <a:off x="34896" y="1196752"/>
            <a:ext cx="6878801" cy="16546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36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2. PQRSDF recibidas en cuarto  trimestre</a:t>
            </a:r>
            <a:r>
              <a:rPr lang="es-ES" dirty="0">
                <a:latin typeface="Oswald" panose="00000500000000000000" pitchFamily="2" charset="0"/>
              </a:rPr>
              <a:t> 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136F0B8F-6D9F-B780-B43E-66705CB117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1225951"/>
              </p:ext>
            </p:extLst>
          </p:nvPr>
        </p:nvGraphicFramePr>
        <p:xfrm>
          <a:off x="3923928" y="2020375"/>
          <a:ext cx="5076056" cy="3688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AEB8DA31-7035-4C8D-0AB0-13A1881FCA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19" y="2921504"/>
            <a:ext cx="3331465" cy="1014992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818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6BB65ED-CC9D-E3D6-085E-C616B258DA59}"/>
              </a:ext>
            </a:extLst>
          </p:cNvPr>
          <p:cNvSpPr txBox="1"/>
          <p:nvPr/>
        </p:nvSpPr>
        <p:spPr>
          <a:xfrm>
            <a:off x="-1" y="1556792"/>
            <a:ext cx="8934023" cy="657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3. PQRSDF recibidas por los diferentes canales de atención </a:t>
            </a:r>
          </a:p>
        </p:txBody>
      </p:sp>
      <p:sp>
        <p:nvSpPr>
          <p:cNvPr id="13" name="Bocadillo: ovalado 12">
            <a:extLst>
              <a:ext uri="{FF2B5EF4-FFF2-40B4-BE49-F238E27FC236}">
                <a16:creationId xmlns:a16="http://schemas.microsoft.com/office/drawing/2014/main" id="{1FAF7581-BC78-7CFA-3700-73DBF0E8509C}"/>
              </a:ext>
            </a:extLst>
          </p:cNvPr>
          <p:cNvSpPr/>
          <p:nvPr/>
        </p:nvSpPr>
        <p:spPr>
          <a:xfrm>
            <a:off x="5364088" y="2191859"/>
            <a:ext cx="3168352" cy="2107120"/>
          </a:xfrm>
          <a:prstGeom prst="wedgeEllipseCallout">
            <a:avLst>
              <a:gd name="adj1" fmla="val 36098"/>
              <a:gd name="adj2" fmla="val 70829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50" dirty="0">
                <a:latin typeface="Oswald" panose="00000500000000000000" pitchFamily="2" charset="0"/>
              </a:rPr>
              <a:t>No se registran PQRSDF recibidas y tramitadas a través del CRM, dado que, mediante el Manual para la Gestión de PQRSDF aprobado por el Comité Institucional de Gestión y Desempeño con acta No 04 de 2023, esta herramienta (CRM) será utilizada para tramites institucionales, por ejemplo, solicitud apoyo con fallas en tecnología.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AA610C48-8DED-2902-089C-CF751C650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0520" y="4614401"/>
            <a:ext cx="1483503" cy="1373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7003FE34-12A2-4F4A-9DA6-E36357AED0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1266346"/>
              </p:ext>
            </p:extLst>
          </p:nvPr>
        </p:nvGraphicFramePr>
        <p:xfrm>
          <a:off x="107504" y="2276872"/>
          <a:ext cx="5544616" cy="3384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08634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FCB5AC9-AC0C-F7BF-5955-49172F0CC02D}"/>
              </a:ext>
            </a:extLst>
          </p:cNvPr>
          <p:cNvSpPr txBox="1"/>
          <p:nvPr/>
        </p:nvSpPr>
        <p:spPr>
          <a:xfrm>
            <a:off x="323528" y="1268760"/>
            <a:ext cx="6354233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4. PQRSDF asignadas por dependencias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8E221D7-36F3-2F3B-790E-B1C4CB4B2A3A}"/>
              </a:ext>
            </a:extLst>
          </p:cNvPr>
          <p:cNvSpPr txBox="1"/>
          <p:nvPr/>
        </p:nvSpPr>
        <p:spPr>
          <a:xfrm>
            <a:off x="5580112" y="2564904"/>
            <a:ext cx="2973923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De las 356 PQRSDF recibidas en el cuarto trimestre</a:t>
            </a:r>
            <a:r>
              <a:rPr lang="es-ES" dirty="0">
                <a:latin typeface="Oswald" panose="00000500000000000000" pitchFamily="2" charset="0"/>
              </a:rPr>
              <a:t> de 2025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, la dependencia con mayores peticiones fue la </a:t>
            </a:r>
            <a:r>
              <a:rPr lang="es-ES" dirty="0">
                <a:latin typeface="Oswald" panose="00000500000000000000" pitchFamily="2" charset="0"/>
              </a:rPr>
              <a:t>Dirección de operaciones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con 116</a:t>
            </a:r>
            <a:r>
              <a:rPr lang="es-ES" dirty="0">
                <a:latin typeface="Oswald" panose="00000500000000000000" pitchFamily="2" charset="0"/>
              </a:rPr>
              <a:t> 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solicitudes equivalente al </a:t>
            </a:r>
            <a:r>
              <a:rPr lang="es-ES" dirty="0">
                <a:latin typeface="Oswald" panose="00000500000000000000" pitchFamily="2" charset="0"/>
              </a:rPr>
              <a:t>34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%. Esto se debe a que </a:t>
            </a:r>
            <a:r>
              <a:rPr lang="es-ES" dirty="0">
                <a:latin typeface="Oswald" panose="00000500000000000000" pitchFamily="2" charset="0"/>
              </a:rPr>
              <a:t>se realizaron por parte de varias entidades solicitudes para sorteo promocional. 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</a:t>
            </a:r>
            <a:endParaRPr lang="es-CO" sz="18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004BFC40-E7AB-40B0-BA0C-3F2338B1E0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559478"/>
              </p:ext>
            </p:extLst>
          </p:nvPr>
        </p:nvGraphicFramePr>
        <p:xfrm>
          <a:off x="683568" y="2708920"/>
          <a:ext cx="4104456" cy="27183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78055">
                  <a:extLst>
                    <a:ext uri="{9D8B030D-6E8A-4147-A177-3AD203B41FA5}">
                      <a16:colId xmlns:a16="http://schemas.microsoft.com/office/drawing/2014/main" val="3704116582"/>
                    </a:ext>
                  </a:extLst>
                </a:gridCol>
                <a:gridCol w="826401">
                  <a:extLst>
                    <a:ext uri="{9D8B030D-6E8A-4147-A177-3AD203B41FA5}">
                      <a16:colId xmlns:a16="http://schemas.microsoft.com/office/drawing/2014/main" val="72140147"/>
                    </a:ext>
                  </a:extLst>
                </a:gridCol>
              </a:tblGrid>
              <a:tr h="1812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DEPENDENCIA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  <a:latin typeface="Oswald" panose="00000500000000000000" pitchFamily="2" charset="0"/>
                        </a:rPr>
                        <a:t>PQRSDF 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17029351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GERENCIA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59388063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COMUNICACIONES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35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838041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AUDITORÍA INTERNA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15780291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OFICINA DE PLANEACIÓN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07893878"/>
                  </a:ext>
                </a:extLst>
              </a:tr>
              <a:tr h="362441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 dirty="0">
                          <a:effectLst/>
                          <a:latin typeface="Oswald" panose="00000500000000000000" pitchFamily="2" charset="0"/>
                        </a:rPr>
                        <a:t>OFICINA DE TECNOLOGÍAS DE LA INFORMACIÓN Y LAS COMUNICACIONES 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19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84544569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SUBGERENCIA FINANCIERA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8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98746717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DIRECCIÓN DE CONTABILIDAD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1836508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SECRETARÍA GENERAL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20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3449427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TALENTO HUMANO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34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7674381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 dirty="0">
                          <a:effectLst/>
                          <a:latin typeface="Oswald" panose="00000500000000000000" pitchFamily="2" charset="0"/>
                        </a:rPr>
                        <a:t>SUBGERENCIA COMERCIAL Y DE OPERACIONES 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19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2968811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DIRECCIÓN DE LOTERÍAS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88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8466006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DIRECCIÓN DE OPERACIONES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116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51661507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  <a:latin typeface="Oswald" panose="00000500000000000000" pitchFamily="2" charset="0"/>
                        </a:rPr>
                        <a:t>TOTAL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356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80657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853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1B714C9-1918-798D-C9FE-1E90323BF17D}"/>
              </a:ext>
            </a:extLst>
          </p:cNvPr>
          <p:cNvSpPr txBox="1"/>
          <p:nvPr/>
        </p:nvSpPr>
        <p:spPr>
          <a:xfrm>
            <a:off x="0" y="1268760"/>
            <a:ext cx="8254854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5. Seguimiento a las respuestas de las PQRSDF recibidas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A0431EAF-D1D9-3C0C-8FDA-DC7AD9BE2010}"/>
              </a:ext>
            </a:extLst>
          </p:cNvPr>
          <p:cNvSpPr/>
          <p:nvPr/>
        </p:nvSpPr>
        <p:spPr>
          <a:xfrm>
            <a:off x="118484" y="2900740"/>
            <a:ext cx="1656184" cy="129614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>
              <a:solidFill>
                <a:schemeClr val="tx1"/>
              </a:solidFill>
              <a:latin typeface="Oswald" panose="00000500000000000000" pitchFamily="2" charset="0"/>
            </a:endParaRPr>
          </a:p>
          <a:p>
            <a:pPr algn="ctr"/>
            <a:r>
              <a:rPr lang="es-ES" sz="2000" dirty="0">
                <a:solidFill>
                  <a:schemeClr val="tx1"/>
                </a:solidFill>
                <a:latin typeface="Oswald" panose="00000500000000000000" pitchFamily="2" charset="0"/>
              </a:rPr>
              <a:t>PQRSDF recibidas 100%</a:t>
            </a:r>
            <a:endParaRPr lang="es-CO" sz="20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B300E058-35AA-F171-FC9A-0200F314822A}"/>
              </a:ext>
            </a:extLst>
          </p:cNvPr>
          <p:cNvCxnSpPr>
            <a:cxnSpLocks/>
          </p:cNvCxnSpPr>
          <p:nvPr/>
        </p:nvCxnSpPr>
        <p:spPr>
          <a:xfrm flipV="1">
            <a:off x="1816395" y="2587048"/>
            <a:ext cx="648072" cy="409903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B67C871E-7083-33A2-3631-929A2A38E25E}"/>
              </a:ext>
            </a:extLst>
          </p:cNvPr>
          <p:cNvSpPr/>
          <p:nvPr/>
        </p:nvSpPr>
        <p:spPr>
          <a:xfrm>
            <a:off x="2464467" y="2112657"/>
            <a:ext cx="1872208" cy="93610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400" dirty="0">
              <a:solidFill>
                <a:schemeClr val="tx1"/>
              </a:solidFill>
              <a:latin typeface="Oswald" panose="00000500000000000000" pitchFamily="2" charset="0"/>
            </a:endParaRPr>
          </a:p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305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Requieren respuesta </a:t>
            </a:r>
          </a:p>
          <a:p>
            <a:pPr algn="ctr"/>
            <a:r>
              <a:rPr lang="es-CO" sz="1400" dirty="0">
                <a:solidFill>
                  <a:schemeClr val="tx1"/>
                </a:solidFill>
                <a:latin typeface="Oswald" panose="00000500000000000000" pitchFamily="2" charset="0"/>
              </a:rPr>
              <a:t>87%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42B42EE-C20A-8E9A-D59A-2498468CFB1E}"/>
              </a:ext>
            </a:extLst>
          </p:cNvPr>
          <p:cNvCxnSpPr>
            <a:cxnSpLocks/>
          </p:cNvCxnSpPr>
          <p:nvPr/>
        </p:nvCxnSpPr>
        <p:spPr>
          <a:xfrm flipV="1">
            <a:off x="4299414" y="2384884"/>
            <a:ext cx="1148128" cy="4581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47B0921-DE1D-32F6-A32C-7016D222EAA9}"/>
              </a:ext>
            </a:extLst>
          </p:cNvPr>
          <p:cNvSpPr/>
          <p:nvPr/>
        </p:nvSpPr>
        <p:spPr>
          <a:xfrm>
            <a:off x="5447542" y="1857019"/>
            <a:ext cx="2364818" cy="1421556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 263 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atendidas. </a:t>
            </a:r>
          </a:p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 25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han sido contestadas, pero están dentro de los tiempos de respuesta oportunos.</a:t>
            </a:r>
          </a:p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17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vencidas. </a:t>
            </a:r>
            <a:endParaRPr lang="es-CO" sz="14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53262B05-29E0-4F16-A247-B930DB9C925F}"/>
              </a:ext>
            </a:extLst>
          </p:cNvPr>
          <p:cNvCxnSpPr>
            <a:cxnSpLocks/>
          </p:cNvCxnSpPr>
          <p:nvPr/>
        </p:nvCxnSpPr>
        <p:spPr>
          <a:xfrm>
            <a:off x="1759688" y="4180364"/>
            <a:ext cx="652072" cy="324036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8783C1AA-8FEC-FBDD-9253-67ADEDC508C5}"/>
              </a:ext>
            </a:extLst>
          </p:cNvPr>
          <p:cNvSpPr/>
          <p:nvPr/>
        </p:nvSpPr>
        <p:spPr>
          <a:xfrm>
            <a:off x="2404314" y="4410410"/>
            <a:ext cx="1872208" cy="93610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51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requieren respuesta </a:t>
            </a:r>
          </a:p>
          <a:p>
            <a:pPr algn="ctr"/>
            <a:r>
              <a:rPr lang="es-CO" sz="1400" dirty="0">
                <a:solidFill>
                  <a:schemeClr val="tx1"/>
                </a:solidFill>
                <a:latin typeface="Oswald" panose="00000500000000000000" pitchFamily="2" charset="0"/>
              </a:rPr>
              <a:t>14.3%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C2CA891C-9EDE-8CEB-23AA-F486FE7C5A52}"/>
              </a:ext>
            </a:extLst>
          </p:cNvPr>
          <p:cNvCxnSpPr>
            <a:cxnSpLocks/>
          </p:cNvCxnSpPr>
          <p:nvPr/>
        </p:nvCxnSpPr>
        <p:spPr>
          <a:xfrm flipV="1">
            <a:off x="4287968" y="4499819"/>
            <a:ext cx="1148128" cy="4581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933D239F-D0C6-1A52-D52E-2430C23B2233}"/>
              </a:ext>
            </a:extLst>
          </p:cNvPr>
          <p:cNvSpPr/>
          <p:nvPr/>
        </p:nvSpPr>
        <p:spPr>
          <a:xfrm>
            <a:off x="5447542" y="4167684"/>
            <a:ext cx="3312368" cy="1421556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requiere respuesta las propuestas económicas, las invitaciones, sorteos promocionales, cuentas de cobro, documentos informativos. </a:t>
            </a:r>
            <a:endParaRPr lang="es-CO" sz="14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F3FC4607-5CFB-B086-D8A5-D914F5C388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090" y="4410410"/>
            <a:ext cx="1483503" cy="1373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71452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B7F2CE9-050A-C4A5-DAE2-33521581A1BB}"/>
              </a:ext>
            </a:extLst>
          </p:cNvPr>
          <p:cNvSpPr txBox="1"/>
          <p:nvPr/>
        </p:nvSpPr>
        <p:spPr>
          <a:xfrm>
            <a:off x="179512" y="1196752"/>
            <a:ext cx="7224222" cy="1307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6. Radicados Extemporáneos</a:t>
            </a:r>
          </a:p>
          <a:p>
            <a:pPr lvl="1">
              <a:lnSpc>
                <a:spcPct val="150000"/>
              </a:lnSpc>
            </a:pPr>
            <a:endParaRPr lang="es-ES" sz="2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pic>
        <p:nvPicPr>
          <p:cNvPr id="5" name="Picture 4" descr="Hombre De Negocios Que Trabaja En Horas Extras, Planeando Ilustración del  Vector - Ilustración de persona, diligente: 57296196">
            <a:extLst>
              <a:ext uri="{FF2B5EF4-FFF2-40B4-BE49-F238E27FC236}">
                <a16:creationId xmlns:a16="http://schemas.microsoft.com/office/drawing/2014/main" id="{C2001287-99EB-257A-145C-3CE29144C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168860"/>
            <a:ext cx="216024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A625192-B7E0-BFCE-7402-85D839D3D5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7827535"/>
              </p:ext>
            </p:extLst>
          </p:nvPr>
        </p:nvGraphicFramePr>
        <p:xfrm>
          <a:off x="418958" y="2504161"/>
          <a:ext cx="4824536" cy="10905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1852">
                  <a:extLst>
                    <a:ext uri="{9D8B030D-6E8A-4147-A177-3AD203B41FA5}">
                      <a16:colId xmlns:a16="http://schemas.microsoft.com/office/drawing/2014/main" val="3524049350"/>
                    </a:ext>
                  </a:extLst>
                </a:gridCol>
                <a:gridCol w="2052684">
                  <a:extLst>
                    <a:ext uri="{9D8B030D-6E8A-4147-A177-3AD203B41FA5}">
                      <a16:colId xmlns:a16="http://schemas.microsoft.com/office/drawing/2014/main" val="1057589958"/>
                    </a:ext>
                  </a:extLst>
                </a:gridCol>
              </a:tblGrid>
              <a:tr h="7270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Oswald" panose="00000500000000000000" pitchFamily="2" charset="0"/>
                        </a:rPr>
                        <a:t>DEPENDENCIA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u="none" strike="noStrike" dirty="0">
                          <a:effectLst/>
                          <a:latin typeface="Oswald" panose="00000500000000000000" pitchFamily="2" charset="0"/>
                        </a:rPr>
                        <a:t>CANTIDAD DE PQRSDF CON RADICADOS EXTEMPORANEOS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95542334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COMUNICACIONES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10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66400561"/>
                  </a:ext>
                </a:extLst>
              </a:tr>
            </a:tbl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673F0CEA-15D9-4480-1418-C148D5B68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994577"/>
              </p:ext>
            </p:extLst>
          </p:nvPr>
        </p:nvGraphicFramePr>
        <p:xfrm>
          <a:off x="418958" y="3594735"/>
          <a:ext cx="4824536" cy="3635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1852">
                  <a:extLst>
                    <a:ext uri="{9D8B030D-6E8A-4147-A177-3AD203B41FA5}">
                      <a16:colId xmlns:a16="http://schemas.microsoft.com/office/drawing/2014/main" val="2206048451"/>
                    </a:ext>
                  </a:extLst>
                </a:gridCol>
                <a:gridCol w="2052684">
                  <a:extLst>
                    <a:ext uri="{9D8B030D-6E8A-4147-A177-3AD203B41FA5}">
                      <a16:colId xmlns:a16="http://schemas.microsoft.com/office/drawing/2014/main" val="617929734"/>
                    </a:ext>
                  </a:extLst>
                </a:gridCol>
              </a:tblGrid>
              <a:tr h="36352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DIRECCIÓN DE CONTABILIDAD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55243345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C6963194-4737-543E-DD08-3E24469EF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199632"/>
              </p:ext>
            </p:extLst>
          </p:nvPr>
        </p:nvGraphicFramePr>
        <p:xfrm>
          <a:off x="418958" y="3954287"/>
          <a:ext cx="4824536" cy="3635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1852">
                  <a:extLst>
                    <a:ext uri="{9D8B030D-6E8A-4147-A177-3AD203B41FA5}">
                      <a16:colId xmlns:a16="http://schemas.microsoft.com/office/drawing/2014/main" val="3840330000"/>
                    </a:ext>
                  </a:extLst>
                </a:gridCol>
                <a:gridCol w="2052684">
                  <a:extLst>
                    <a:ext uri="{9D8B030D-6E8A-4147-A177-3AD203B41FA5}">
                      <a16:colId xmlns:a16="http://schemas.microsoft.com/office/drawing/2014/main" val="4240298466"/>
                    </a:ext>
                  </a:extLst>
                </a:gridCol>
              </a:tblGrid>
              <a:tr h="36352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GERENCIA  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6013443"/>
                  </a:ext>
                </a:extLst>
              </a:tr>
            </a:tbl>
          </a:graphicData>
        </a:graphic>
      </p:graphicFrame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0869FBB8-D8AD-E617-D256-05495C375B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748054"/>
              </p:ext>
            </p:extLst>
          </p:nvPr>
        </p:nvGraphicFramePr>
        <p:xfrm>
          <a:off x="418958" y="4300814"/>
          <a:ext cx="4824536" cy="3635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1852">
                  <a:extLst>
                    <a:ext uri="{9D8B030D-6E8A-4147-A177-3AD203B41FA5}">
                      <a16:colId xmlns:a16="http://schemas.microsoft.com/office/drawing/2014/main" val="387434388"/>
                    </a:ext>
                  </a:extLst>
                </a:gridCol>
                <a:gridCol w="2052684">
                  <a:extLst>
                    <a:ext uri="{9D8B030D-6E8A-4147-A177-3AD203B41FA5}">
                      <a16:colId xmlns:a16="http://schemas.microsoft.com/office/drawing/2014/main" val="3014619403"/>
                    </a:ext>
                  </a:extLst>
                </a:gridCol>
              </a:tblGrid>
              <a:tr h="36352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DIRECCIÓN DE OPERACIONES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15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2935412"/>
                  </a:ext>
                </a:extLst>
              </a:tr>
            </a:tbl>
          </a:graphicData>
        </a:graphic>
      </p:graphicFrame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3CB25370-B426-658F-C8B8-79E3782BEF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432605"/>
              </p:ext>
            </p:extLst>
          </p:nvPr>
        </p:nvGraphicFramePr>
        <p:xfrm>
          <a:off x="418958" y="4643369"/>
          <a:ext cx="4824536" cy="3635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1852">
                  <a:extLst>
                    <a:ext uri="{9D8B030D-6E8A-4147-A177-3AD203B41FA5}">
                      <a16:colId xmlns:a16="http://schemas.microsoft.com/office/drawing/2014/main" val="387434388"/>
                    </a:ext>
                  </a:extLst>
                </a:gridCol>
                <a:gridCol w="2052684">
                  <a:extLst>
                    <a:ext uri="{9D8B030D-6E8A-4147-A177-3AD203B41FA5}">
                      <a16:colId xmlns:a16="http://schemas.microsoft.com/office/drawing/2014/main" val="3014619403"/>
                    </a:ext>
                  </a:extLst>
                </a:gridCol>
              </a:tblGrid>
              <a:tr h="36352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DIRECCIÓN DE LOTERÍAS 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2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2935412"/>
                  </a:ext>
                </a:extLst>
              </a:tr>
            </a:tbl>
          </a:graphicData>
        </a:graphic>
      </p:graphicFrame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279554F6-30C9-4F75-7D59-29FCD9E057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784720"/>
              </p:ext>
            </p:extLst>
          </p:nvPr>
        </p:nvGraphicFramePr>
        <p:xfrm>
          <a:off x="418958" y="4989896"/>
          <a:ext cx="4824536" cy="3635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1852">
                  <a:extLst>
                    <a:ext uri="{9D8B030D-6E8A-4147-A177-3AD203B41FA5}">
                      <a16:colId xmlns:a16="http://schemas.microsoft.com/office/drawing/2014/main" val="387434388"/>
                    </a:ext>
                  </a:extLst>
                </a:gridCol>
                <a:gridCol w="2052684">
                  <a:extLst>
                    <a:ext uri="{9D8B030D-6E8A-4147-A177-3AD203B41FA5}">
                      <a16:colId xmlns:a16="http://schemas.microsoft.com/office/drawing/2014/main" val="3014619403"/>
                    </a:ext>
                  </a:extLst>
                </a:gridCol>
              </a:tblGrid>
              <a:tr h="36352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SUBGERENCIA FINANCIERA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2935412"/>
                  </a:ext>
                </a:extLst>
              </a:tr>
            </a:tbl>
          </a:graphicData>
        </a:graphic>
      </p:graphicFrame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0F5658EC-0E44-7059-3EDE-78C0355323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706403"/>
              </p:ext>
            </p:extLst>
          </p:nvPr>
        </p:nvGraphicFramePr>
        <p:xfrm>
          <a:off x="418958" y="5353420"/>
          <a:ext cx="4824536" cy="3255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1852">
                  <a:extLst>
                    <a:ext uri="{9D8B030D-6E8A-4147-A177-3AD203B41FA5}">
                      <a16:colId xmlns:a16="http://schemas.microsoft.com/office/drawing/2014/main" val="387434388"/>
                    </a:ext>
                  </a:extLst>
                </a:gridCol>
                <a:gridCol w="2052684">
                  <a:extLst>
                    <a:ext uri="{9D8B030D-6E8A-4147-A177-3AD203B41FA5}">
                      <a16:colId xmlns:a16="http://schemas.microsoft.com/office/drawing/2014/main" val="3014619403"/>
                    </a:ext>
                  </a:extLst>
                </a:gridCol>
              </a:tblGrid>
              <a:tr h="325558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TIC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3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2935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619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69E742CB-328E-F423-6E72-9D3F81ABF45C}"/>
              </a:ext>
            </a:extLst>
          </p:cNvPr>
          <p:cNvSpPr txBox="1"/>
          <p:nvPr/>
        </p:nvSpPr>
        <p:spPr>
          <a:xfrm>
            <a:off x="395536" y="1484784"/>
            <a:ext cx="7224222" cy="10765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7. Radicados sin respuesta </a:t>
            </a:r>
          </a:p>
          <a:p>
            <a:pPr lvl="1">
              <a:lnSpc>
                <a:spcPct val="150000"/>
              </a:lnSpc>
            </a:pPr>
            <a:endParaRPr lang="es-ES" sz="2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E54D43C-B401-08AE-BBDB-683DCDFE7C0E}"/>
              </a:ext>
            </a:extLst>
          </p:cNvPr>
          <p:cNvSpPr txBox="1"/>
          <p:nvPr/>
        </p:nvSpPr>
        <p:spPr>
          <a:xfrm>
            <a:off x="268978" y="2260390"/>
            <a:ext cx="6840760" cy="12943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>
              <a:lnSpc>
                <a:spcPct val="150000"/>
              </a:lnSpc>
            </a:pPr>
            <a:r>
              <a:rPr lang="es-ES" dirty="0">
                <a:latin typeface="Oswald" panose="00000500000000000000" pitchFamily="2" charset="0"/>
              </a:rPr>
              <a:t>Durante el presente trimestre, se identificaron 33 PQRSDF cuyas respuestas fueron emitidas por fuera del plazo estipulado, registrándose como radicados extemporáneos.</a:t>
            </a:r>
            <a:endParaRPr lang="es-ES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0000500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143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0AD13A4-8FDB-5714-38C3-2BBEB439F9BD}"/>
              </a:ext>
            </a:extLst>
          </p:cNvPr>
          <p:cNvSpPr txBox="1"/>
          <p:nvPr/>
        </p:nvSpPr>
        <p:spPr>
          <a:xfrm>
            <a:off x="-9112" y="1268760"/>
            <a:ext cx="6847656" cy="3767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14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8. Cantidad y motivo de  reclamos recibidas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58AAAAA6-B121-3D69-6953-BA8025695968}"/>
              </a:ext>
            </a:extLst>
          </p:cNvPr>
          <p:cNvSpPr/>
          <p:nvPr/>
        </p:nvSpPr>
        <p:spPr>
          <a:xfrm>
            <a:off x="476779" y="1868614"/>
            <a:ext cx="5328592" cy="480266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Durante el periodo analizado se presentaron (17) Reclamos.</a:t>
            </a:r>
          </a:p>
        </p:txBody>
      </p:sp>
      <p:pic>
        <p:nvPicPr>
          <p:cNvPr id="4" name="Picture 2" descr="Ilustración de concepto de queja plana | Vector Gratis">
            <a:extLst>
              <a:ext uri="{FF2B5EF4-FFF2-40B4-BE49-F238E27FC236}">
                <a16:creationId xmlns:a16="http://schemas.microsoft.com/office/drawing/2014/main" id="{08499270-61FE-6EB5-09CA-665F3C1BE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564904"/>
            <a:ext cx="2812696" cy="21644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A3F40108-2B6A-DF11-3EA9-88D0CBD589B2}"/>
              </a:ext>
            </a:extLst>
          </p:cNvPr>
          <p:cNvSpPr txBox="1"/>
          <p:nvPr/>
        </p:nvSpPr>
        <p:spPr>
          <a:xfrm>
            <a:off x="611560" y="349171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ASUNTO:</a:t>
            </a:r>
            <a:endParaRPr lang="es-CO" b="1" dirty="0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49789DAA-F658-26DE-683F-94B21C5383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610476"/>
              </p:ext>
            </p:extLst>
          </p:nvPr>
        </p:nvGraphicFramePr>
        <p:xfrm>
          <a:off x="476779" y="2580917"/>
          <a:ext cx="5256583" cy="3394849"/>
        </p:xfrm>
        <a:graphic>
          <a:graphicData uri="http://schemas.openxmlformats.org/drawingml/2006/table">
            <a:tbl>
              <a:tblPr/>
              <a:tblGrid>
                <a:gridCol w="5256583">
                  <a:extLst>
                    <a:ext uri="{9D8B030D-6E8A-4147-A177-3AD203B41FA5}">
                      <a16:colId xmlns:a16="http://schemas.microsoft.com/office/drawing/2014/main" val="2427211057"/>
                    </a:ext>
                  </a:extLst>
                </a:gridCol>
              </a:tblGrid>
              <a:tr h="1885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Reclamo sobre compra billete en la plataforma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lottired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5" marR="8155" marT="8155" marB="3914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754939"/>
                  </a:ext>
                </a:extLst>
              </a:tr>
              <a:tr h="1885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Reclamo sobre los resultados de la lotería de Medellín</a:t>
                      </a:r>
                    </a:p>
                  </a:txBody>
                  <a:tcPr marL="8155" marR="8155" marT="8155" marB="3914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231868"/>
                  </a:ext>
                </a:extLst>
              </a:tr>
              <a:tr h="1885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Reclamo sobre compra fraccion de la loteria de med. por lottired no aparece el premio</a:t>
                      </a:r>
                    </a:p>
                  </a:txBody>
                  <a:tcPr marL="8155" marR="8155" marT="8155" marB="3914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127889"/>
                  </a:ext>
                </a:extLst>
              </a:tr>
              <a:tr h="1885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Reclamación incumplimiento para pagar premios por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Lottired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5" marR="8155" marT="8155" marB="3914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876739"/>
                  </a:ext>
                </a:extLst>
              </a:tr>
              <a:tr h="9118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Reclamo inconsitencia en pago de premio y rtencion aplicado</a:t>
                      </a:r>
                    </a:p>
                  </a:txBody>
                  <a:tcPr marL="8155" marR="8155" marT="8155" marB="3914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300079"/>
                  </a:ext>
                </a:extLst>
              </a:tr>
              <a:tr h="1885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Reclamo sobre compra en línea el extra, pero no trae un raspa y gano</a:t>
                      </a:r>
                    </a:p>
                  </a:txBody>
                  <a:tcPr marL="8155" marR="8155" marT="8155" marB="3914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6178392"/>
                  </a:ext>
                </a:extLst>
              </a:tr>
              <a:tr h="1885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Adjunta copia CDT en garantia  por valor $2 millones para desembolso</a:t>
                      </a:r>
                    </a:p>
                  </a:txBody>
                  <a:tcPr marL="8155" marR="8155" marT="8155" marB="3914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6080714"/>
                  </a:ext>
                </a:extLst>
              </a:tr>
              <a:tr h="1885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Reclamo sobre aprobación plan de incentivos con cobro 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4815</a:t>
                      </a:r>
                    </a:p>
                  </a:txBody>
                  <a:tcPr marL="8155" marR="8155" marT="8155" marB="3914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571453"/>
                  </a:ext>
                </a:extLst>
              </a:tr>
              <a:tr h="1885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Reclamo sobre como Indicar como consultar los numeros anexos de ultimos 4 meses</a:t>
                      </a:r>
                    </a:p>
                  </a:txBody>
                  <a:tcPr marL="8155" marR="8155" marT="8155" marB="3914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851958"/>
                  </a:ext>
                </a:extLst>
              </a:tr>
              <a:tr h="1885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Reclamo sobre Incumplimiento de obligación de publicar detalles de un premio y sus resultados</a:t>
                      </a:r>
                    </a:p>
                  </a:txBody>
                  <a:tcPr marL="8155" marR="8155" marT="8155" marB="3914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693029"/>
                  </a:ext>
                </a:extLst>
              </a:tr>
              <a:tr h="1885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Reclamo.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lotería del Tolima no han pagado las 4 cifras del seco</a:t>
                      </a:r>
                    </a:p>
                  </a:txBody>
                  <a:tcPr marL="8155" marR="8155" marT="8155" marB="3914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439849"/>
                  </a:ext>
                </a:extLst>
              </a:tr>
              <a:tr h="1885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Reclamo sobre bono de $500 mil del sorteo 4812 dic 5 de 2025</a:t>
                      </a:r>
                    </a:p>
                  </a:txBody>
                  <a:tcPr marL="8155" marR="8155" marT="8155" marB="3914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727064"/>
                  </a:ext>
                </a:extLst>
              </a:tr>
              <a:tr h="1885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Reclamación remanentes fondo sura</a:t>
                      </a:r>
                    </a:p>
                  </a:txBody>
                  <a:tcPr marL="8155" marR="8155" marT="8155" marB="3914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860704"/>
                  </a:ext>
                </a:extLst>
              </a:tr>
              <a:tr h="1885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Reclamo sobre premio </a:t>
                      </a:r>
                      <a:r>
                        <a:rPr lang="es-CO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rasp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y listo</a:t>
                      </a:r>
                    </a:p>
                  </a:txBody>
                  <a:tcPr marL="8155" marR="8155" marT="8155" marB="3914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632879"/>
                  </a:ext>
                </a:extLst>
              </a:tr>
              <a:tr h="1885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Reclamo sobre raspa y listo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4815</a:t>
                      </a:r>
                    </a:p>
                  </a:txBody>
                  <a:tcPr marL="8155" marR="8155" marT="8155" marB="3914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393079"/>
                  </a:ext>
                </a:extLst>
              </a:tr>
              <a:tr h="1885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Reclamo sobre el juego del incentivo</a:t>
                      </a:r>
                    </a:p>
                  </a:txBody>
                  <a:tcPr marL="8155" marR="8155" marT="8155" marB="3914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080002"/>
                  </a:ext>
                </a:extLst>
              </a:tr>
              <a:tr h="1885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Reclamo de bono </a:t>
                      </a:r>
                      <a:r>
                        <a:rPr lang="es-CO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4812 bono por $ 500 mil </a:t>
                      </a:r>
                    </a:p>
                  </a:txBody>
                  <a:tcPr marL="8155" marR="8155" marT="8155" marB="3914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974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31471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48277</TotalTime>
  <Words>762</Words>
  <Application>Microsoft Office PowerPoint</Application>
  <PresentationFormat>Presentación en pantalla (4:3)</PresentationFormat>
  <Paragraphs>148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ADLaM Display</vt:lpstr>
      <vt:lpstr>Arial</vt:lpstr>
      <vt:lpstr>Calibri</vt:lpstr>
      <vt:lpstr>Oswald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jecardona</dc:creator>
  <cp:lastModifiedBy>Ana Maria</cp:lastModifiedBy>
  <cp:revision>1976</cp:revision>
  <dcterms:created xsi:type="dcterms:W3CDTF">2017-09-25T15:33:55Z</dcterms:created>
  <dcterms:modified xsi:type="dcterms:W3CDTF">2026-01-05T19:34:02Z</dcterms:modified>
</cp:coreProperties>
</file>